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7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16" autoAdjust="0"/>
  </p:normalViewPr>
  <p:slideViewPr>
    <p:cSldViewPr snapToGrid="0">
      <p:cViewPr>
        <p:scale>
          <a:sx n="62" d="100"/>
          <a:sy n="62" d="100"/>
        </p:scale>
        <p:origin x="828" y="36"/>
      </p:cViewPr>
      <p:guideLst/>
    </p:cSldViewPr>
  </p:slideViewPr>
  <p:outlineViewPr>
    <p:cViewPr>
      <p:scale>
        <a:sx n="33" d="100"/>
        <a:sy n="33" d="100"/>
      </p:scale>
      <p:origin x="0" y="-9932"/>
    </p:cViewPr>
  </p:outlineViewPr>
  <p:notesTextViewPr>
    <p:cViewPr>
      <p:scale>
        <a:sx n="1" d="1"/>
        <a:sy n="1" d="1"/>
      </p:scale>
      <p:origin x="0" y="0"/>
    </p:cViewPr>
  </p:notesTextViewPr>
  <p:sorterViewPr>
    <p:cViewPr>
      <p:scale>
        <a:sx n="100" d="100"/>
        <a:sy n="100" d="100"/>
      </p:scale>
      <p:origin x="0" y="-69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6" Type="http://schemas.openxmlformats.org/officeDocument/2006/relationships/tableStyles" Target="tableStyles.xml" /><Relationship Id="rId7" Type="http://schemas.openxmlformats.org/officeDocument/2006/relationships/slide" Target="slides/slide6.xml" /><Relationship Id="rId71" Type="http://schemas.openxmlformats.org/officeDocument/2006/relationships/slide" Target="slides/slide70.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61" Type="http://schemas.openxmlformats.org/officeDocument/2006/relationships/slide" Target="slides/slide60.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notesMaster" Target="notesMasters/notesMaster1.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BB0DD7-8827-436D-B52A-25B2FA73A45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813399-0A47-4DBC-B713-E486FA10514A}">
      <dgm:prSet phldrT="[Text]"/>
      <dgm:spPr/>
      <dgm:t>
        <a:bodyPr/>
        <a:lstStyle/>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Formed communities of service</a:t>
          </a:r>
          <a:endParaRPr lang="en-US" dirty="0"/>
        </a:p>
      </dgm:t>
    </dgm:pt>
    <dgm:pt modelId="{C25573B1-2DD1-4FCB-ACC6-D41DE3FA8640}" type="parTrans" cxnId="{4B8EED74-25EF-4C4B-A355-9A69167EE2F8}">
      <dgm:prSet/>
      <dgm:spPr/>
      <dgm:t>
        <a:bodyPr/>
        <a:lstStyle/>
        <a:p>
          <a:endParaRPr lang="en-US"/>
        </a:p>
      </dgm:t>
    </dgm:pt>
    <dgm:pt modelId="{DCC305D1-B4DD-4B2A-9CD1-7DD854FA049C}" type="sibTrans" cxnId="{4B8EED74-25EF-4C4B-A355-9A69167EE2F8}">
      <dgm:prSet/>
      <dgm:spPr/>
      <dgm:t>
        <a:bodyPr/>
        <a:lstStyle/>
        <a:p>
          <a:endParaRPr lang="en-US"/>
        </a:p>
      </dgm:t>
    </dgm:pt>
    <dgm:pt modelId="{F49ED45A-6969-47EC-940C-1A127AA9D4CA}">
      <dgm:prSet/>
      <dgm:spPr/>
      <dgm:t>
        <a:bodyPr/>
        <a:lstStyle/>
        <a:p>
          <a:r>
            <a:rPr lang="en-US">
              <a:latin typeface="Times New Roman" panose="02020603050405020304" pitchFamily="18" charset="0"/>
              <a:cs typeface="Times New Roman" panose="02020603050405020304" pitchFamily="18" charset="0"/>
            </a:rPr>
            <a:t>Trained collaborators</a:t>
          </a:r>
          <a:endParaRPr lang="en-US" dirty="0">
            <a:latin typeface="Times New Roman" panose="02020603050405020304" pitchFamily="18" charset="0"/>
            <a:cs typeface="Times New Roman" panose="02020603050405020304" pitchFamily="18" charset="0"/>
          </a:endParaRPr>
        </a:p>
      </dgm:t>
    </dgm:pt>
    <dgm:pt modelId="{E97994FB-7A62-455F-9AE3-B0BD693AF396}" type="parTrans" cxnId="{D58F89D7-B7E5-440F-9AAD-8D8D254637F1}">
      <dgm:prSet/>
      <dgm:spPr/>
      <dgm:t>
        <a:bodyPr/>
        <a:lstStyle/>
        <a:p>
          <a:endParaRPr lang="en-US"/>
        </a:p>
      </dgm:t>
    </dgm:pt>
    <dgm:pt modelId="{9AB856E6-6410-4041-95BD-81EA686CC952}" type="sibTrans" cxnId="{D58F89D7-B7E5-440F-9AAD-8D8D254637F1}">
      <dgm:prSet/>
      <dgm:spPr/>
      <dgm:t>
        <a:bodyPr/>
        <a:lstStyle/>
        <a:p>
          <a:endParaRPr lang="en-US"/>
        </a:p>
      </dgm:t>
    </dgm:pt>
    <dgm:pt modelId="{21C5FF91-E4BD-4F84-8616-19477F7D41B8}">
      <dgm:prSet/>
      <dgm:spPr/>
      <dgm:t>
        <a:bodyPr/>
        <a:lstStyle/>
        <a:p>
          <a:r>
            <a:rPr lang="en-US">
              <a:latin typeface="Times New Roman" panose="02020603050405020304" pitchFamily="18" charset="0"/>
              <a:cs typeface="Times New Roman" panose="02020603050405020304" pitchFamily="18" charset="0"/>
            </a:rPr>
            <a:t>Organized resources</a:t>
          </a:r>
          <a:endParaRPr lang="en-US" dirty="0">
            <a:latin typeface="Times New Roman" panose="02020603050405020304" pitchFamily="18" charset="0"/>
            <a:cs typeface="Times New Roman" panose="02020603050405020304" pitchFamily="18" charset="0"/>
          </a:endParaRPr>
        </a:p>
      </dgm:t>
    </dgm:pt>
    <dgm:pt modelId="{B9DB2A6B-19A4-405E-97CD-494D8A3896CD}" type="parTrans" cxnId="{6EE897DA-1607-4DE2-8077-6EDC833F6D45}">
      <dgm:prSet/>
      <dgm:spPr/>
      <dgm:t>
        <a:bodyPr/>
        <a:lstStyle/>
        <a:p>
          <a:endParaRPr lang="en-US"/>
        </a:p>
      </dgm:t>
    </dgm:pt>
    <dgm:pt modelId="{8363C8CD-9E7F-4E25-92B7-1CCE3E3EDA9A}" type="sibTrans" cxnId="{6EE897DA-1607-4DE2-8077-6EDC833F6D45}">
      <dgm:prSet/>
      <dgm:spPr/>
      <dgm:t>
        <a:bodyPr/>
        <a:lstStyle/>
        <a:p>
          <a:endParaRPr lang="en-US"/>
        </a:p>
      </dgm:t>
    </dgm:pt>
    <dgm:pt modelId="{3F4E86AE-DE19-414E-BACB-69493360E0FF}">
      <dgm:prSet/>
      <dgm:spPr/>
      <dgm:t>
        <a:bodyPr/>
        <a:lstStyle/>
        <a:p>
          <a:r>
            <a:rPr lang="en-US">
              <a:latin typeface="Times New Roman" panose="02020603050405020304" pitchFamily="18" charset="0"/>
              <a:cs typeface="Times New Roman" panose="02020603050405020304" pitchFamily="18" charset="0"/>
            </a:rPr>
            <a:t>Created sustainable systems</a:t>
          </a:r>
          <a:endParaRPr lang="en-US" dirty="0">
            <a:latin typeface="Times New Roman" panose="02020603050405020304" pitchFamily="18" charset="0"/>
            <a:cs typeface="Times New Roman" panose="02020603050405020304" pitchFamily="18" charset="0"/>
          </a:endParaRPr>
        </a:p>
      </dgm:t>
    </dgm:pt>
    <dgm:pt modelId="{61F9FE1F-B6E5-4470-83A0-C0F268F8604D}" type="parTrans" cxnId="{FC87A973-C4FE-49B1-A98E-E23B0F40F88C}">
      <dgm:prSet/>
      <dgm:spPr/>
      <dgm:t>
        <a:bodyPr/>
        <a:lstStyle/>
        <a:p>
          <a:endParaRPr lang="en-US"/>
        </a:p>
      </dgm:t>
    </dgm:pt>
    <dgm:pt modelId="{A07C4709-F214-4814-AAEB-774EC60A4096}" type="sibTrans" cxnId="{FC87A973-C4FE-49B1-A98E-E23B0F40F88C}">
      <dgm:prSet/>
      <dgm:spPr/>
      <dgm:t>
        <a:bodyPr/>
        <a:lstStyle/>
        <a:p>
          <a:endParaRPr lang="en-US"/>
        </a:p>
      </dgm:t>
    </dgm:pt>
    <dgm:pt modelId="{EE1E14C1-4B0B-411B-9CA8-48F4B77D29EC}">
      <dgm:prSet/>
      <dgm:spPr/>
      <dgm:t>
        <a:bodyPr/>
        <a:lstStyle/>
        <a:p>
          <a:r>
            <a:rPr lang="en-US">
              <a:latin typeface="Times New Roman" panose="02020603050405020304" pitchFamily="18" charset="0"/>
              <a:cs typeface="Times New Roman" panose="02020603050405020304" pitchFamily="18" charset="0"/>
            </a:rPr>
            <a:t>Promoted accountability</a:t>
          </a:r>
          <a:endParaRPr lang="en-US" dirty="0">
            <a:latin typeface="Times New Roman" panose="02020603050405020304" pitchFamily="18" charset="0"/>
            <a:cs typeface="Times New Roman" panose="02020603050405020304" pitchFamily="18" charset="0"/>
          </a:endParaRPr>
        </a:p>
      </dgm:t>
    </dgm:pt>
    <dgm:pt modelId="{903BFF3F-B16A-446D-82B1-769EE61E85F9}" type="parTrans" cxnId="{176B9953-6DC8-450B-A9E1-EEFCB294FF64}">
      <dgm:prSet/>
      <dgm:spPr/>
      <dgm:t>
        <a:bodyPr/>
        <a:lstStyle/>
        <a:p>
          <a:endParaRPr lang="en-US"/>
        </a:p>
      </dgm:t>
    </dgm:pt>
    <dgm:pt modelId="{B6ACF7D4-DA95-40D9-AB6D-904492922B86}" type="sibTrans" cxnId="{176B9953-6DC8-450B-A9E1-EEFCB294FF64}">
      <dgm:prSet/>
      <dgm:spPr/>
      <dgm:t>
        <a:bodyPr/>
        <a:lstStyle/>
        <a:p>
          <a:endParaRPr lang="en-US"/>
        </a:p>
      </dgm:t>
    </dgm:pt>
    <dgm:pt modelId="{D4F1D53E-1B95-4C62-A36A-2D59F10368B1}">
      <dgm:prSet/>
      <dgm:spPr/>
      <dgm:t>
        <a:bodyPr/>
        <a:lstStyle/>
        <a:p>
          <a:r>
            <a:rPr lang="en-US">
              <a:latin typeface="Times New Roman" panose="02020603050405020304" pitchFamily="18" charset="0"/>
              <a:cs typeface="Times New Roman" panose="02020603050405020304" pitchFamily="18" charset="0"/>
            </a:rPr>
            <a:t>Built institutions that survived generations</a:t>
          </a:r>
          <a:endParaRPr lang="en-US" dirty="0">
            <a:latin typeface="Times New Roman" panose="02020603050405020304" pitchFamily="18" charset="0"/>
            <a:cs typeface="Times New Roman" panose="02020603050405020304" pitchFamily="18" charset="0"/>
          </a:endParaRPr>
        </a:p>
      </dgm:t>
    </dgm:pt>
    <dgm:pt modelId="{4D83B0B1-6754-4517-A5A1-4B63A7A1FB17}" type="parTrans" cxnId="{7BA0FF63-5F46-4F87-AB60-5F67F8C4B356}">
      <dgm:prSet/>
      <dgm:spPr/>
      <dgm:t>
        <a:bodyPr/>
        <a:lstStyle/>
        <a:p>
          <a:endParaRPr lang="en-US"/>
        </a:p>
      </dgm:t>
    </dgm:pt>
    <dgm:pt modelId="{231A334F-7C8B-4E11-B20C-5898C1AEF97A}" type="sibTrans" cxnId="{7BA0FF63-5F46-4F87-AB60-5F67F8C4B356}">
      <dgm:prSet/>
      <dgm:spPr/>
      <dgm:t>
        <a:bodyPr/>
        <a:lstStyle/>
        <a:p>
          <a:endParaRPr lang="en-US"/>
        </a:p>
      </dgm:t>
    </dgm:pt>
    <dgm:pt modelId="{71191007-C949-4177-B39C-4C792A59C057}" type="pres">
      <dgm:prSet presAssocID="{1FBB0DD7-8827-436D-B52A-25B2FA73A450}" presName="diagram" presStyleCnt="0">
        <dgm:presLayoutVars>
          <dgm:dir/>
          <dgm:resizeHandles val="exact"/>
        </dgm:presLayoutVars>
      </dgm:prSet>
      <dgm:spPr/>
    </dgm:pt>
    <dgm:pt modelId="{3DAFD1A9-14D5-4CB4-A1A9-C6A5C90F0A96}" type="pres">
      <dgm:prSet presAssocID="{F9813399-0A47-4DBC-B713-E486FA10514A}" presName="node" presStyleLbl="node1" presStyleIdx="0" presStyleCnt="6" custScaleY="90909">
        <dgm:presLayoutVars>
          <dgm:bulletEnabled val="1"/>
        </dgm:presLayoutVars>
      </dgm:prSet>
      <dgm:spPr/>
    </dgm:pt>
    <dgm:pt modelId="{1036E4B4-9D17-4E45-B53E-9676C460329B}" type="pres">
      <dgm:prSet presAssocID="{DCC305D1-B4DD-4B2A-9CD1-7DD854FA049C}" presName="sibTrans" presStyleCnt="0"/>
      <dgm:spPr/>
    </dgm:pt>
    <dgm:pt modelId="{A6E915DE-773E-47C6-A15C-60DA21EEE2F6}" type="pres">
      <dgm:prSet presAssocID="{F49ED45A-6969-47EC-940C-1A127AA9D4CA}" presName="node" presStyleLbl="node1" presStyleIdx="1" presStyleCnt="6">
        <dgm:presLayoutVars>
          <dgm:bulletEnabled val="1"/>
        </dgm:presLayoutVars>
      </dgm:prSet>
      <dgm:spPr/>
    </dgm:pt>
    <dgm:pt modelId="{1163081C-C9DB-4FD1-9E0A-EDDFAB983940}" type="pres">
      <dgm:prSet presAssocID="{9AB856E6-6410-4041-95BD-81EA686CC952}" presName="sibTrans" presStyleCnt="0"/>
      <dgm:spPr/>
    </dgm:pt>
    <dgm:pt modelId="{E5D973F5-8DE3-40B2-83D9-BE122B1A5BFA}" type="pres">
      <dgm:prSet presAssocID="{21C5FF91-E4BD-4F84-8616-19477F7D41B8}" presName="node" presStyleLbl="node1" presStyleIdx="2" presStyleCnt="6">
        <dgm:presLayoutVars>
          <dgm:bulletEnabled val="1"/>
        </dgm:presLayoutVars>
      </dgm:prSet>
      <dgm:spPr/>
    </dgm:pt>
    <dgm:pt modelId="{14C3FE8E-4ECE-40DF-B983-3960DDAB97CE}" type="pres">
      <dgm:prSet presAssocID="{8363C8CD-9E7F-4E25-92B7-1CCE3E3EDA9A}" presName="sibTrans" presStyleCnt="0"/>
      <dgm:spPr/>
    </dgm:pt>
    <dgm:pt modelId="{B2680D87-2800-4D29-ABF2-BD576F59BBA3}" type="pres">
      <dgm:prSet presAssocID="{3F4E86AE-DE19-414E-BACB-69493360E0FF}" presName="node" presStyleLbl="node1" presStyleIdx="3" presStyleCnt="6">
        <dgm:presLayoutVars>
          <dgm:bulletEnabled val="1"/>
        </dgm:presLayoutVars>
      </dgm:prSet>
      <dgm:spPr/>
    </dgm:pt>
    <dgm:pt modelId="{AB2E86D4-C0BC-4280-ADED-84A0E5B336CB}" type="pres">
      <dgm:prSet presAssocID="{A07C4709-F214-4814-AAEB-774EC60A4096}" presName="sibTrans" presStyleCnt="0"/>
      <dgm:spPr/>
    </dgm:pt>
    <dgm:pt modelId="{59053A91-C61A-4D8A-8D8D-E0ACE07B517F}" type="pres">
      <dgm:prSet presAssocID="{EE1E14C1-4B0B-411B-9CA8-48F4B77D29EC}" presName="node" presStyleLbl="node1" presStyleIdx="4" presStyleCnt="6">
        <dgm:presLayoutVars>
          <dgm:bulletEnabled val="1"/>
        </dgm:presLayoutVars>
      </dgm:prSet>
      <dgm:spPr/>
    </dgm:pt>
    <dgm:pt modelId="{B0467DFB-0829-42C1-A966-4521499E3BDA}" type="pres">
      <dgm:prSet presAssocID="{B6ACF7D4-DA95-40D9-AB6D-904492922B86}" presName="sibTrans" presStyleCnt="0"/>
      <dgm:spPr/>
    </dgm:pt>
    <dgm:pt modelId="{F15F7B7D-D289-44E3-AC4D-204821823658}" type="pres">
      <dgm:prSet presAssocID="{D4F1D53E-1B95-4C62-A36A-2D59F10368B1}" presName="node" presStyleLbl="node1" presStyleIdx="5" presStyleCnt="6">
        <dgm:presLayoutVars>
          <dgm:bulletEnabled val="1"/>
        </dgm:presLayoutVars>
      </dgm:prSet>
      <dgm:spPr/>
    </dgm:pt>
  </dgm:ptLst>
  <dgm:cxnLst>
    <dgm:cxn modelId="{78094F0A-694D-4A6F-ADA7-F710F9EF796B}" type="presOf" srcId="{21C5FF91-E4BD-4F84-8616-19477F7D41B8}" destId="{E5D973F5-8DE3-40B2-83D9-BE122B1A5BFA}" srcOrd="0" destOrd="0" presId="urn:microsoft.com/office/officeart/2005/8/layout/default"/>
    <dgm:cxn modelId="{8EDC841B-1C62-4215-BFD0-0D13584EE963}" type="presOf" srcId="{F9813399-0A47-4DBC-B713-E486FA10514A}" destId="{3DAFD1A9-14D5-4CB4-A1A9-C6A5C90F0A96}" srcOrd="0" destOrd="0" presId="urn:microsoft.com/office/officeart/2005/8/layout/default"/>
    <dgm:cxn modelId="{7BA0FF63-5F46-4F87-AB60-5F67F8C4B356}" srcId="{1FBB0DD7-8827-436D-B52A-25B2FA73A450}" destId="{D4F1D53E-1B95-4C62-A36A-2D59F10368B1}" srcOrd="5" destOrd="0" parTransId="{4D83B0B1-6754-4517-A5A1-4B63A7A1FB17}" sibTransId="{231A334F-7C8B-4E11-B20C-5898C1AEF97A}"/>
    <dgm:cxn modelId="{FEF30447-AE51-46AB-93EB-289CCDC8C0A9}" type="presOf" srcId="{EE1E14C1-4B0B-411B-9CA8-48F4B77D29EC}" destId="{59053A91-C61A-4D8A-8D8D-E0ACE07B517F}" srcOrd="0" destOrd="0" presId="urn:microsoft.com/office/officeart/2005/8/layout/default"/>
    <dgm:cxn modelId="{176B9953-6DC8-450B-A9E1-EEFCB294FF64}" srcId="{1FBB0DD7-8827-436D-B52A-25B2FA73A450}" destId="{EE1E14C1-4B0B-411B-9CA8-48F4B77D29EC}" srcOrd="4" destOrd="0" parTransId="{903BFF3F-B16A-446D-82B1-769EE61E85F9}" sibTransId="{B6ACF7D4-DA95-40D9-AB6D-904492922B86}"/>
    <dgm:cxn modelId="{FC87A973-C4FE-49B1-A98E-E23B0F40F88C}" srcId="{1FBB0DD7-8827-436D-B52A-25B2FA73A450}" destId="{3F4E86AE-DE19-414E-BACB-69493360E0FF}" srcOrd="3" destOrd="0" parTransId="{61F9FE1F-B6E5-4470-83A0-C0F268F8604D}" sibTransId="{A07C4709-F214-4814-AAEB-774EC60A4096}"/>
    <dgm:cxn modelId="{4B8EED74-25EF-4C4B-A355-9A69167EE2F8}" srcId="{1FBB0DD7-8827-436D-B52A-25B2FA73A450}" destId="{F9813399-0A47-4DBC-B713-E486FA10514A}" srcOrd="0" destOrd="0" parTransId="{C25573B1-2DD1-4FCB-ACC6-D41DE3FA8640}" sibTransId="{DCC305D1-B4DD-4B2A-9CD1-7DD854FA049C}"/>
    <dgm:cxn modelId="{3168A178-0129-44AD-834B-0DAA80566AD3}" type="presOf" srcId="{3F4E86AE-DE19-414E-BACB-69493360E0FF}" destId="{B2680D87-2800-4D29-ABF2-BD576F59BBA3}" srcOrd="0" destOrd="0" presId="urn:microsoft.com/office/officeart/2005/8/layout/default"/>
    <dgm:cxn modelId="{90612E7E-A776-4A40-A10A-1565192943B3}" type="presOf" srcId="{F49ED45A-6969-47EC-940C-1A127AA9D4CA}" destId="{A6E915DE-773E-47C6-A15C-60DA21EEE2F6}" srcOrd="0" destOrd="0" presId="urn:microsoft.com/office/officeart/2005/8/layout/default"/>
    <dgm:cxn modelId="{8FBD49A2-7EEA-4661-A49B-24AE37771165}" type="presOf" srcId="{1FBB0DD7-8827-436D-B52A-25B2FA73A450}" destId="{71191007-C949-4177-B39C-4C792A59C057}" srcOrd="0" destOrd="0" presId="urn:microsoft.com/office/officeart/2005/8/layout/default"/>
    <dgm:cxn modelId="{D58F89D7-B7E5-440F-9AAD-8D8D254637F1}" srcId="{1FBB0DD7-8827-436D-B52A-25B2FA73A450}" destId="{F49ED45A-6969-47EC-940C-1A127AA9D4CA}" srcOrd="1" destOrd="0" parTransId="{E97994FB-7A62-455F-9AE3-B0BD693AF396}" sibTransId="{9AB856E6-6410-4041-95BD-81EA686CC952}"/>
    <dgm:cxn modelId="{6EE897DA-1607-4DE2-8077-6EDC833F6D45}" srcId="{1FBB0DD7-8827-436D-B52A-25B2FA73A450}" destId="{21C5FF91-E4BD-4F84-8616-19477F7D41B8}" srcOrd="2" destOrd="0" parTransId="{B9DB2A6B-19A4-405E-97CD-494D8A3896CD}" sibTransId="{8363C8CD-9E7F-4E25-92B7-1CCE3E3EDA9A}"/>
    <dgm:cxn modelId="{59F565EA-6686-49B5-971A-6A6B152E27F7}" type="presOf" srcId="{D4F1D53E-1B95-4C62-A36A-2D59F10368B1}" destId="{F15F7B7D-D289-44E3-AC4D-204821823658}" srcOrd="0" destOrd="0" presId="urn:microsoft.com/office/officeart/2005/8/layout/default"/>
    <dgm:cxn modelId="{D03D7BD4-46DD-4790-A2D6-9879F8D3EBEE}" type="presParOf" srcId="{71191007-C949-4177-B39C-4C792A59C057}" destId="{3DAFD1A9-14D5-4CB4-A1A9-C6A5C90F0A96}" srcOrd="0" destOrd="0" presId="urn:microsoft.com/office/officeart/2005/8/layout/default"/>
    <dgm:cxn modelId="{3669E3C0-D1B5-4AD2-B666-524E7B7BC08D}" type="presParOf" srcId="{71191007-C949-4177-B39C-4C792A59C057}" destId="{1036E4B4-9D17-4E45-B53E-9676C460329B}" srcOrd="1" destOrd="0" presId="urn:microsoft.com/office/officeart/2005/8/layout/default"/>
    <dgm:cxn modelId="{378A8FC8-590B-438B-B3A1-8850B68DFF76}" type="presParOf" srcId="{71191007-C949-4177-B39C-4C792A59C057}" destId="{A6E915DE-773E-47C6-A15C-60DA21EEE2F6}" srcOrd="2" destOrd="0" presId="urn:microsoft.com/office/officeart/2005/8/layout/default"/>
    <dgm:cxn modelId="{096EF6D2-AF7E-40D1-BA26-B51B1239DBFC}" type="presParOf" srcId="{71191007-C949-4177-B39C-4C792A59C057}" destId="{1163081C-C9DB-4FD1-9E0A-EDDFAB983940}" srcOrd="3" destOrd="0" presId="urn:microsoft.com/office/officeart/2005/8/layout/default"/>
    <dgm:cxn modelId="{59F63CE4-8712-415B-9D18-E7BB83E31447}" type="presParOf" srcId="{71191007-C949-4177-B39C-4C792A59C057}" destId="{E5D973F5-8DE3-40B2-83D9-BE122B1A5BFA}" srcOrd="4" destOrd="0" presId="urn:microsoft.com/office/officeart/2005/8/layout/default"/>
    <dgm:cxn modelId="{999368B1-9CE0-4852-A3FE-B384458780D3}" type="presParOf" srcId="{71191007-C949-4177-B39C-4C792A59C057}" destId="{14C3FE8E-4ECE-40DF-B983-3960DDAB97CE}" srcOrd="5" destOrd="0" presId="urn:microsoft.com/office/officeart/2005/8/layout/default"/>
    <dgm:cxn modelId="{9E06BCAA-55DF-4E69-ADCF-AD88A622D058}" type="presParOf" srcId="{71191007-C949-4177-B39C-4C792A59C057}" destId="{B2680D87-2800-4D29-ABF2-BD576F59BBA3}" srcOrd="6" destOrd="0" presId="urn:microsoft.com/office/officeart/2005/8/layout/default"/>
    <dgm:cxn modelId="{FB672F20-350E-4BD4-ABFF-7DBE4C2AA15E}" type="presParOf" srcId="{71191007-C949-4177-B39C-4C792A59C057}" destId="{AB2E86D4-C0BC-4280-ADED-84A0E5B336CB}" srcOrd="7" destOrd="0" presId="urn:microsoft.com/office/officeart/2005/8/layout/default"/>
    <dgm:cxn modelId="{B928AC8C-2CBA-4453-AF9D-AF8AE1EA04F7}" type="presParOf" srcId="{71191007-C949-4177-B39C-4C792A59C057}" destId="{59053A91-C61A-4D8A-8D8D-E0ACE07B517F}" srcOrd="8" destOrd="0" presId="urn:microsoft.com/office/officeart/2005/8/layout/default"/>
    <dgm:cxn modelId="{C4701738-2543-42F6-A161-5ADD6D11E16B}" type="presParOf" srcId="{71191007-C949-4177-B39C-4C792A59C057}" destId="{B0467DFB-0829-42C1-A966-4521499E3BDA}" srcOrd="9" destOrd="0" presId="urn:microsoft.com/office/officeart/2005/8/layout/default"/>
    <dgm:cxn modelId="{3BABD9F7-C31C-4D97-99AB-5F92EC33557D}" type="presParOf" srcId="{71191007-C949-4177-B39C-4C792A59C057}" destId="{F15F7B7D-D289-44E3-AC4D-20482182365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A1ED14-71A2-44FD-AD41-B2BDB57337A3}"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FE0931A7-E9BD-40F4-AB8B-6115D27385DD}">
      <dgm:prSet phldrT="[Text]" phldr="0"/>
      <dgm:spPr/>
      <dgm:t>
        <a:bodyPr/>
        <a:lstStyle/>
        <a:p>
          <a:r>
            <a:rPr lang="en-US" dirty="0"/>
            <a:t>FIX THE NEED</a:t>
          </a:r>
        </a:p>
      </dgm:t>
    </dgm:pt>
    <dgm:pt modelId="{43C07E1A-DB04-43BC-9611-B9DCEF305117}" type="parTrans" cxnId="{43E2EB1A-5740-4FA4-BBF4-1170BB13B65D}">
      <dgm:prSet/>
      <dgm:spPr/>
      <dgm:t>
        <a:bodyPr/>
        <a:lstStyle/>
        <a:p>
          <a:endParaRPr lang="en-US"/>
        </a:p>
      </dgm:t>
    </dgm:pt>
    <dgm:pt modelId="{043ECC6F-5DA2-45FF-BFAE-C17B8AAD9137}" type="sibTrans" cxnId="{43E2EB1A-5740-4FA4-BBF4-1170BB13B65D}">
      <dgm:prSet/>
      <dgm:spPr/>
      <dgm:t>
        <a:bodyPr/>
        <a:lstStyle/>
        <a:p>
          <a:endParaRPr lang="en-US"/>
        </a:p>
      </dgm:t>
    </dgm:pt>
    <dgm:pt modelId="{923233FE-77FB-47BD-9038-6645CDCE2262}">
      <dgm:prSet phldrT="[Text]" phldr="0"/>
      <dgm:spPr/>
      <dgm:t>
        <a:bodyPr/>
        <a:lstStyle/>
        <a:p>
          <a:r>
            <a:rPr lang="en-US" dirty="0"/>
            <a:t>FIX THE PROBLEM </a:t>
          </a:r>
        </a:p>
      </dgm:t>
    </dgm:pt>
    <dgm:pt modelId="{32C97CD6-F628-4A58-96AD-11BF4346EC35}" type="parTrans" cxnId="{ECE9F0BD-40CF-412C-9551-0256FCA67F37}">
      <dgm:prSet/>
      <dgm:spPr/>
      <dgm:t>
        <a:bodyPr/>
        <a:lstStyle/>
        <a:p>
          <a:endParaRPr lang="en-US"/>
        </a:p>
      </dgm:t>
    </dgm:pt>
    <dgm:pt modelId="{B5B1D480-BDDB-4DD1-B202-CC73F4EE0FCC}" type="sibTrans" cxnId="{ECE9F0BD-40CF-412C-9551-0256FCA67F37}">
      <dgm:prSet/>
      <dgm:spPr/>
      <dgm:t>
        <a:bodyPr/>
        <a:lstStyle/>
        <a:p>
          <a:endParaRPr lang="en-US"/>
        </a:p>
      </dgm:t>
    </dgm:pt>
    <dgm:pt modelId="{98EC2E38-6F27-45F1-885C-4B7A55481B86}" type="pres">
      <dgm:prSet presAssocID="{DDA1ED14-71A2-44FD-AD41-B2BDB57337A3}" presName="compositeShape" presStyleCnt="0">
        <dgm:presLayoutVars>
          <dgm:chMax val="2"/>
          <dgm:dir/>
          <dgm:resizeHandles val="exact"/>
        </dgm:presLayoutVars>
      </dgm:prSet>
      <dgm:spPr/>
    </dgm:pt>
    <dgm:pt modelId="{B2E1039E-CB34-4CA2-958E-DAF3F486EC3D}" type="pres">
      <dgm:prSet presAssocID="{DDA1ED14-71A2-44FD-AD41-B2BDB57337A3}" presName="ribbon" presStyleLbl="node1" presStyleIdx="0" presStyleCnt="1" custLinFactNeighborY="264"/>
      <dgm:spPr/>
    </dgm:pt>
    <dgm:pt modelId="{ECEACCDD-B6CE-458C-A295-D6CB8FD95778}" type="pres">
      <dgm:prSet presAssocID="{DDA1ED14-71A2-44FD-AD41-B2BDB57337A3}" presName="leftArrowText" presStyleLbl="node1" presStyleIdx="0" presStyleCnt="1">
        <dgm:presLayoutVars>
          <dgm:chMax val="0"/>
          <dgm:bulletEnabled val="1"/>
        </dgm:presLayoutVars>
      </dgm:prSet>
      <dgm:spPr/>
    </dgm:pt>
    <dgm:pt modelId="{6C74B05B-AB9F-4CB4-B9C6-9DDFD53B5BA3}" type="pres">
      <dgm:prSet presAssocID="{DDA1ED14-71A2-44FD-AD41-B2BDB57337A3}" presName="rightArrowText" presStyleLbl="node1" presStyleIdx="0" presStyleCnt="1">
        <dgm:presLayoutVars>
          <dgm:chMax val="0"/>
          <dgm:bulletEnabled val="1"/>
        </dgm:presLayoutVars>
      </dgm:prSet>
      <dgm:spPr/>
    </dgm:pt>
  </dgm:ptLst>
  <dgm:cxnLst>
    <dgm:cxn modelId="{43E2EB1A-5740-4FA4-BBF4-1170BB13B65D}" srcId="{DDA1ED14-71A2-44FD-AD41-B2BDB57337A3}" destId="{FE0931A7-E9BD-40F4-AB8B-6115D27385DD}" srcOrd="0" destOrd="0" parTransId="{43C07E1A-DB04-43BC-9611-B9DCEF305117}" sibTransId="{043ECC6F-5DA2-45FF-BFAE-C17B8AAD9137}"/>
    <dgm:cxn modelId="{E102995A-151F-4677-9687-929D65AE7F94}" type="presOf" srcId="{DDA1ED14-71A2-44FD-AD41-B2BDB57337A3}" destId="{98EC2E38-6F27-45F1-885C-4B7A55481B86}" srcOrd="0" destOrd="0" presId="urn:microsoft.com/office/officeart/2005/8/layout/arrow6"/>
    <dgm:cxn modelId="{ECE9F0BD-40CF-412C-9551-0256FCA67F37}" srcId="{DDA1ED14-71A2-44FD-AD41-B2BDB57337A3}" destId="{923233FE-77FB-47BD-9038-6645CDCE2262}" srcOrd="1" destOrd="0" parTransId="{32C97CD6-F628-4A58-96AD-11BF4346EC35}" sibTransId="{B5B1D480-BDDB-4DD1-B202-CC73F4EE0FCC}"/>
    <dgm:cxn modelId="{9F8D4ACF-10BB-4B86-801A-FB376022AAB8}" type="presOf" srcId="{923233FE-77FB-47BD-9038-6645CDCE2262}" destId="{6C74B05B-AB9F-4CB4-B9C6-9DDFD53B5BA3}" srcOrd="0" destOrd="0" presId="urn:microsoft.com/office/officeart/2005/8/layout/arrow6"/>
    <dgm:cxn modelId="{1A1412F8-68EC-4B96-A77E-282B34246C92}" type="presOf" srcId="{FE0931A7-E9BD-40F4-AB8B-6115D27385DD}" destId="{ECEACCDD-B6CE-458C-A295-D6CB8FD95778}" srcOrd="0" destOrd="0" presId="urn:microsoft.com/office/officeart/2005/8/layout/arrow6"/>
    <dgm:cxn modelId="{DA52E0F1-0CE3-4728-AC87-EC164278EAFC}" type="presParOf" srcId="{98EC2E38-6F27-45F1-885C-4B7A55481B86}" destId="{B2E1039E-CB34-4CA2-958E-DAF3F486EC3D}" srcOrd="0" destOrd="0" presId="urn:microsoft.com/office/officeart/2005/8/layout/arrow6"/>
    <dgm:cxn modelId="{299ADA23-F734-4D4B-8150-2FF85533E393}" type="presParOf" srcId="{98EC2E38-6F27-45F1-885C-4B7A55481B86}" destId="{ECEACCDD-B6CE-458C-A295-D6CB8FD95778}" srcOrd="1" destOrd="0" presId="urn:microsoft.com/office/officeart/2005/8/layout/arrow6"/>
    <dgm:cxn modelId="{C7C97D5B-E939-40B6-93AF-39887F03B3F0}" type="presParOf" srcId="{98EC2E38-6F27-45F1-885C-4B7A55481B86}" destId="{6C74B05B-AB9F-4CB4-B9C6-9DDFD53B5BA3}"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CBDC8F-8A94-4608-B244-D2834BE2D928}"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en-US"/>
        </a:p>
      </dgm:t>
    </dgm:pt>
    <dgm:pt modelId="{6217E88C-1E26-4C66-9D42-2B431D90867A}">
      <dgm:prSet phldrT="[Text]" custT="1"/>
      <dgm:spPr/>
      <dgm:t>
        <a:bodyPr/>
        <a:lstStyle/>
        <a:p>
          <a:r>
            <a:rPr lang="en-US" sz="3600" b="1" dirty="0"/>
            <a:t>Immediate Relief Leadership Says:</a:t>
          </a:r>
          <a:endParaRPr lang="en-US" sz="3600" dirty="0"/>
        </a:p>
      </dgm:t>
    </dgm:pt>
    <dgm:pt modelId="{93CD7DBE-EB36-4E05-A13F-5A6E560C3E98}" type="parTrans" cxnId="{9EE9C8C6-A3D4-4DC0-AD88-00D165A464BB}">
      <dgm:prSet/>
      <dgm:spPr/>
      <dgm:t>
        <a:bodyPr/>
        <a:lstStyle/>
        <a:p>
          <a:endParaRPr lang="en-US" sz="2400"/>
        </a:p>
      </dgm:t>
    </dgm:pt>
    <dgm:pt modelId="{42C7D360-17AD-4C66-9040-498E765E44BC}" type="sibTrans" cxnId="{9EE9C8C6-A3D4-4DC0-AD88-00D165A464BB}">
      <dgm:prSet/>
      <dgm:spPr/>
      <dgm:t>
        <a:bodyPr/>
        <a:lstStyle/>
        <a:p>
          <a:endParaRPr lang="en-US" sz="2400"/>
        </a:p>
      </dgm:t>
    </dgm:pt>
    <dgm:pt modelId="{2E8BA7B8-C952-4033-8142-CFB5FE226250}">
      <dgm:prSet phldrT="[Text]" custT="1"/>
      <dgm:spPr/>
      <dgm:t>
        <a:bodyPr/>
        <a:lstStyle/>
        <a:p>
          <a:r>
            <a:rPr lang="en-US" sz="2000" dirty="0"/>
            <a:t>“What can we give now?”</a:t>
          </a:r>
        </a:p>
      </dgm:t>
    </dgm:pt>
    <dgm:pt modelId="{DF7F7956-B54F-4903-8B10-95978CD438DF}" type="parTrans" cxnId="{F28F6505-33FD-43B8-B261-112D35A9A87F}">
      <dgm:prSet/>
      <dgm:spPr/>
      <dgm:t>
        <a:bodyPr/>
        <a:lstStyle/>
        <a:p>
          <a:endParaRPr lang="en-US" sz="2400"/>
        </a:p>
      </dgm:t>
    </dgm:pt>
    <dgm:pt modelId="{0086A83F-0DF5-4CF8-B4BE-4818884CFBCD}" type="sibTrans" cxnId="{F28F6505-33FD-43B8-B261-112D35A9A87F}">
      <dgm:prSet/>
      <dgm:spPr/>
      <dgm:t>
        <a:bodyPr/>
        <a:lstStyle/>
        <a:p>
          <a:endParaRPr lang="en-US" sz="2400"/>
        </a:p>
      </dgm:t>
    </dgm:pt>
    <dgm:pt modelId="{535B2105-BE68-4785-AD5C-34F7550F38DC}">
      <dgm:prSet phldrT="[Text]" custT="1"/>
      <dgm:spPr/>
      <dgm:t>
        <a:bodyPr/>
        <a:lstStyle/>
        <a:p>
          <a:r>
            <a:rPr lang="en-US" sz="2000" dirty="0"/>
            <a:t>“How do we solve today’s problem?”</a:t>
          </a:r>
        </a:p>
      </dgm:t>
    </dgm:pt>
    <dgm:pt modelId="{C274CA9E-703F-4688-97F8-7C9DD8AEDABA}" type="parTrans" cxnId="{75A6B261-D226-48F1-937E-6DCA31840E91}">
      <dgm:prSet/>
      <dgm:spPr/>
      <dgm:t>
        <a:bodyPr/>
        <a:lstStyle/>
        <a:p>
          <a:endParaRPr lang="en-US" sz="2400"/>
        </a:p>
      </dgm:t>
    </dgm:pt>
    <dgm:pt modelId="{B1C424BE-8DCD-42D9-94E6-7A701C5E0FA2}" type="sibTrans" cxnId="{75A6B261-D226-48F1-937E-6DCA31840E91}">
      <dgm:prSet/>
      <dgm:spPr/>
      <dgm:t>
        <a:bodyPr/>
        <a:lstStyle/>
        <a:p>
          <a:endParaRPr lang="en-US" sz="2400"/>
        </a:p>
      </dgm:t>
    </dgm:pt>
    <dgm:pt modelId="{9CACA5AF-8826-4251-995E-3ECD881A9695}">
      <dgm:prSet phldrT="[Text]" custT="1"/>
      <dgm:spPr/>
      <dgm:t>
        <a:bodyPr/>
        <a:lstStyle/>
        <a:p>
          <a:r>
            <a:rPr lang="en-US" sz="2000" dirty="0"/>
            <a:t>“How do we respond quickly?”</a:t>
          </a:r>
        </a:p>
      </dgm:t>
    </dgm:pt>
    <dgm:pt modelId="{35C1457E-E188-4745-BEF8-80D6B46C6214}" type="parTrans" cxnId="{B070D05E-B423-4B30-9AE1-6497B1DB805C}">
      <dgm:prSet/>
      <dgm:spPr/>
      <dgm:t>
        <a:bodyPr/>
        <a:lstStyle/>
        <a:p>
          <a:endParaRPr lang="en-US" sz="2400"/>
        </a:p>
      </dgm:t>
    </dgm:pt>
    <dgm:pt modelId="{636AB038-F6E0-4BC9-B489-1833253764C8}" type="sibTrans" cxnId="{B070D05E-B423-4B30-9AE1-6497B1DB805C}">
      <dgm:prSet/>
      <dgm:spPr/>
      <dgm:t>
        <a:bodyPr/>
        <a:lstStyle/>
        <a:p>
          <a:endParaRPr lang="en-US" sz="2400"/>
        </a:p>
      </dgm:t>
    </dgm:pt>
    <dgm:pt modelId="{1EE2BE6E-D6FF-44EF-B11B-DC1610783FC4}">
      <dgm:prSet phldrT="[Text]" custT="1"/>
      <dgm:spPr/>
      <dgm:t>
        <a:bodyPr/>
        <a:lstStyle/>
        <a:p>
          <a:r>
            <a:rPr lang="en-US" sz="3600" b="1" dirty="0"/>
            <a:t>Vision-Driven Leadership Says:</a:t>
          </a:r>
          <a:endParaRPr lang="en-US" sz="3600" dirty="0"/>
        </a:p>
      </dgm:t>
    </dgm:pt>
    <dgm:pt modelId="{816063FE-42FD-49EE-9C02-B198A64E7BC9}" type="parTrans" cxnId="{73699043-7A7E-4287-BD20-0D990C228373}">
      <dgm:prSet/>
      <dgm:spPr/>
      <dgm:t>
        <a:bodyPr/>
        <a:lstStyle/>
        <a:p>
          <a:endParaRPr lang="en-US" sz="2400"/>
        </a:p>
      </dgm:t>
    </dgm:pt>
    <dgm:pt modelId="{64E1A3B4-47FC-4DFE-A0ED-5E13A8BC7239}" type="sibTrans" cxnId="{73699043-7A7E-4287-BD20-0D990C228373}">
      <dgm:prSet/>
      <dgm:spPr/>
      <dgm:t>
        <a:bodyPr/>
        <a:lstStyle/>
        <a:p>
          <a:endParaRPr lang="en-US" sz="2400"/>
        </a:p>
      </dgm:t>
    </dgm:pt>
    <dgm:pt modelId="{269DDE0F-64E3-41E4-A3D3-377F10302801}">
      <dgm:prSet phldrT="[Text]" custT="1"/>
      <dgm:spPr/>
      <dgm:t>
        <a:bodyPr/>
        <a:lstStyle/>
        <a:p>
          <a:r>
            <a:rPr lang="en-US" sz="2000" dirty="0"/>
            <a:t>“What long-term change is needed?”</a:t>
          </a:r>
        </a:p>
      </dgm:t>
    </dgm:pt>
    <dgm:pt modelId="{6F9F431D-BE80-43BE-B639-7A7E143AC30A}" type="parTrans" cxnId="{F6A6FACD-F6F9-4546-A4C7-8F9A25D341BA}">
      <dgm:prSet/>
      <dgm:spPr/>
      <dgm:t>
        <a:bodyPr/>
        <a:lstStyle/>
        <a:p>
          <a:endParaRPr lang="en-US" sz="2400"/>
        </a:p>
      </dgm:t>
    </dgm:pt>
    <dgm:pt modelId="{54952A54-72F0-4816-9973-88942FE6B59D}" type="sibTrans" cxnId="{F6A6FACD-F6F9-4546-A4C7-8F9A25D341BA}">
      <dgm:prSet/>
      <dgm:spPr/>
      <dgm:t>
        <a:bodyPr/>
        <a:lstStyle/>
        <a:p>
          <a:endParaRPr lang="en-US" sz="2400"/>
        </a:p>
      </dgm:t>
    </dgm:pt>
    <dgm:pt modelId="{D86673CC-FBA6-4810-9803-8765BA3BC5F4}">
      <dgm:prSet phldrT="[Text]" custT="1"/>
      <dgm:spPr/>
      <dgm:t>
        <a:bodyPr/>
        <a:lstStyle/>
        <a:p>
          <a:r>
            <a:rPr lang="en-US" sz="2000" dirty="0"/>
            <a:t>“What structures are missing?”</a:t>
          </a:r>
        </a:p>
      </dgm:t>
    </dgm:pt>
    <dgm:pt modelId="{B4016F82-CD71-4075-A4D0-C405F2FA7FA7}" type="parTrans" cxnId="{91C49DB4-2B96-4507-AACB-1D742891C912}">
      <dgm:prSet/>
      <dgm:spPr/>
      <dgm:t>
        <a:bodyPr/>
        <a:lstStyle/>
        <a:p>
          <a:endParaRPr lang="en-US" sz="2400"/>
        </a:p>
      </dgm:t>
    </dgm:pt>
    <dgm:pt modelId="{B0C8679C-6861-4645-B3FE-01684B6AD3DA}" type="sibTrans" cxnId="{91C49DB4-2B96-4507-AACB-1D742891C912}">
      <dgm:prSet/>
      <dgm:spPr/>
      <dgm:t>
        <a:bodyPr/>
        <a:lstStyle/>
        <a:p>
          <a:endParaRPr lang="en-US" sz="2400"/>
        </a:p>
      </dgm:t>
    </dgm:pt>
    <dgm:pt modelId="{2A8A6E42-EA05-4256-AE7F-5A90D4DD7B6C}">
      <dgm:prSet phldrT="[Text]" custT="1"/>
      <dgm:spPr/>
      <dgm:t>
        <a:bodyPr/>
        <a:lstStyle/>
        <a:p>
          <a:r>
            <a:rPr lang="en-US" sz="2000" dirty="0"/>
            <a:t>“What systems will sustain this mission?”</a:t>
          </a:r>
        </a:p>
      </dgm:t>
    </dgm:pt>
    <dgm:pt modelId="{12D2E4BA-EA5B-405A-9CEE-1C27135EF8D1}" type="parTrans" cxnId="{D32CEC16-249E-4A21-B3D9-54DD1596C6E1}">
      <dgm:prSet/>
      <dgm:spPr/>
      <dgm:t>
        <a:bodyPr/>
        <a:lstStyle/>
        <a:p>
          <a:endParaRPr lang="en-US" sz="2400"/>
        </a:p>
      </dgm:t>
    </dgm:pt>
    <dgm:pt modelId="{0F261920-C10C-48DD-98B7-22CD2D714877}" type="sibTrans" cxnId="{D32CEC16-249E-4A21-B3D9-54DD1596C6E1}">
      <dgm:prSet/>
      <dgm:spPr/>
      <dgm:t>
        <a:bodyPr/>
        <a:lstStyle/>
        <a:p>
          <a:endParaRPr lang="en-US" sz="2400"/>
        </a:p>
      </dgm:t>
    </dgm:pt>
    <dgm:pt modelId="{965CE322-1730-4464-8522-C7C3084900D2}">
      <dgm:prSet phldrT="[Text]" custT="1"/>
      <dgm:spPr/>
      <dgm:t>
        <a:bodyPr/>
        <a:lstStyle/>
        <a:p>
          <a:r>
            <a:rPr lang="en-US" sz="2000" dirty="0"/>
            <a:t>“How do we empower rather than create dependency?”</a:t>
          </a:r>
        </a:p>
      </dgm:t>
    </dgm:pt>
    <dgm:pt modelId="{ADDA3DBE-6440-4388-8C90-65B59088F001}" type="parTrans" cxnId="{5837E00A-EE3B-4D54-935A-8F72C3A50750}">
      <dgm:prSet/>
      <dgm:spPr/>
      <dgm:t>
        <a:bodyPr/>
        <a:lstStyle/>
        <a:p>
          <a:endParaRPr lang="en-US" sz="2400"/>
        </a:p>
      </dgm:t>
    </dgm:pt>
    <dgm:pt modelId="{66D8869B-7534-401F-A3FF-51068BE18C79}" type="sibTrans" cxnId="{5837E00A-EE3B-4D54-935A-8F72C3A50750}">
      <dgm:prSet/>
      <dgm:spPr/>
      <dgm:t>
        <a:bodyPr/>
        <a:lstStyle/>
        <a:p>
          <a:endParaRPr lang="en-US" sz="2400"/>
        </a:p>
      </dgm:t>
    </dgm:pt>
    <dgm:pt modelId="{F1AB73DB-5C62-4544-9116-E2BAF1ACFA6E}" type="pres">
      <dgm:prSet presAssocID="{06CBDC8F-8A94-4608-B244-D2834BE2D928}" presName="layout" presStyleCnt="0">
        <dgm:presLayoutVars>
          <dgm:chMax/>
          <dgm:chPref/>
          <dgm:dir/>
          <dgm:resizeHandles/>
        </dgm:presLayoutVars>
      </dgm:prSet>
      <dgm:spPr/>
    </dgm:pt>
    <dgm:pt modelId="{3A1AF8AE-9100-4E36-9816-6D8E067F88E9}" type="pres">
      <dgm:prSet presAssocID="{6217E88C-1E26-4C66-9D42-2B431D90867A}" presName="root" presStyleCnt="0">
        <dgm:presLayoutVars>
          <dgm:chMax/>
          <dgm:chPref/>
        </dgm:presLayoutVars>
      </dgm:prSet>
      <dgm:spPr/>
    </dgm:pt>
    <dgm:pt modelId="{54C9F384-2184-4B2E-9BD4-4F77ACF30837}" type="pres">
      <dgm:prSet presAssocID="{6217E88C-1E26-4C66-9D42-2B431D90867A}" presName="rootComposite" presStyleCnt="0">
        <dgm:presLayoutVars/>
      </dgm:prSet>
      <dgm:spPr/>
    </dgm:pt>
    <dgm:pt modelId="{E3DFC78D-BA09-481C-8E58-C6861742FBAB}" type="pres">
      <dgm:prSet presAssocID="{6217E88C-1E26-4C66-9D42-2B431D90867A}" presName="ParentAccent" presStyleLbl="alignNode1" presStyleIdx="0" presStyleCnt="2"/>
      <dgm:spPr/>
    </dgm:pt>
    <dgm:pt modelId="{2A678675-8ECC-4766-A4BC-2F77DF9B6AF6}" type="pres">
      <dgm:prSet presAssocID="{6217E88C-1E26-4C66-9D42-2B431D90867A}" presName="ParentSmallAccent" presStyleLbl="fgAcc1" presStyleIdx="0" presStyleCnt="2" custLinFactX="600000" custLinFactNeighborX="662791" custLinFactNeighborY="-31745"/>
      <dgm:spPr/>
    </dgm:pt>
    <dgm:pt modelId="{6B92F5BA-6A3C-4A4C-B88B-D58EECA4933D}" type="pres">
      <dgm:prSet presAssocID="{6217E88C-1E26-4C66-9D42-2B431D90867A}" presName="Parent" presStyleLbl="revTx" presStyleIdx="0" presStyleCnt="9">
        <dgm:presLayoutVars>
          <dgm:chMax/>
          <dgm:chPref val="4"/>
          <dgm:bulletEnabled val="1"/>
        </dgm:presLayoutVars>
      </dgm:prSet>
      <dgm:spPr/>
    </dgm:pt>
    <dgm:pt modelId="{4EEB2724-505C-4ABC-956E-17A38CC329F1}" type="pres">
      <dgm:prSet presAssocID="{6217E88C-1E26-4C66-9D42-2B431D90867A}" presName="childShape" presStyleCnt="0">
        <dgm:presLayoutVars>
          <dgm:chMax val="0"/>
          <dgm:chPref val="0"/>
        </dgm:presLayoutVars>
      </dgm:prSet>
      <dgm:spPr/>
    </dgm:pt>
    <dgm:pt modelId="{20CC789A-3B73-4D3E-8B39-3A28ACB6C095}" type="pres">
      <dgm:prSet presAssocID="{2E8BA7B8-C952-4033-8142-CFB5FE226250}" presName="childComposite" presStyleCnt="0">
        <dgm:presLayoutVars>
          <dgm:chMax val="0"/>
          <dgm:chPref val="0"/>
        </dgm:presLayoutVars>
      </dgm:prSet>
      <dgm:spPr/>
    </dgm:pt>
    <dgm:pt modelId="{D042A2A6-189E-44A2-AB81-7F95042A2CFB}" type="pres">
      <dgm:prSet presAssocID="{2E8BA7B8-C952-4033-8142-CFB5FE226250}" presName="ChildAccent" presStyleLbl="solidFgAcc1" presStyleIdx="0" presStyleCnt="7" custLinFactNeighborY="-53975"/>
      <dgm:spPr/>
    </dgm:pt>
    <dgm:pt modelId="{8CB2E9A0-7850-4DDF-ADC9-FB2FD7CCE386}" type="pres">
      <dgm:prSet presAssocID="{2E8BA7B8-C952-4033-8142-CFB5FE226250}" presName="Child" presStyleLbl="revTx" presStyleIdx="1" presStyleCnt="9" custLinFactNeighborY="-23154">
        <dgm:presLayoutVars>
          <dgm:chMax val="0"/>
          <dgm:chPref val="0"/>
          <dgm:bulletEnabled val="1"/>
        </dgm:presLayoutVars>
      </dgm:prSet>
      <dgm:spPr/>
    </dgm:pt>
    <dgm:pt modelId="{B7FDBDC1-F47E-4570-B269-E4FC1B8615B9}" type="pres">
      <dgm:prSet presAssocID="{535B2105-BE68-4785-AD5C-34F7550F38DC}" presName="childComposite" presStyleCnt="0">
        <dgm:presLayoutVars>
          <dgm:chMax val="0"/>
          <dgm:chPref val="0"/>
        </dgm:presLayoutVars>
      </dgm:prSet>
      <dgm:spPr/>
    </dgm:pt>
    <dgm:pt modelId="{5E9E83E9-CC3A-4C32-9C8E-47318B31FCA7}" type="pres">
      <dgm:prSet presAssocID="{535B2105-BE68-4785-AD5C-34F7550F38DC}" presName="ChildAccent" presStyleLbl="solidFgAcc1" presStyleIdx="1" presStyleCnt="7"/>
      <dgm:spPr/>
    </dgm:pt>
    <dgm:pt modelId="{31143C42-A21F-4463-AA7E-F17601D2F552}" type="pres">
      <dgm:prSet presAssocID="{535B2105-BE68-4785-AD5C-34F7550F38DC}" presName="Child" presStyleLbl="revTx" presStyleIdx="2" presStyleCnt="9" custLinFactNeighborY="-23154">
        <dgm:presLayoutVars>
          <dgm:chMax val="0"/>
          <dgm:chPref val="0"/>
          <dgm:bulletEnabled val="1"/>
        </dgm:presLayoutVars>
      </dgm:prSet>
      <dgm:spPr/>
    </dgm:pt>
    <dgm:pt modelId="{BE7EC869-61C4-44D2-B412-B7C0000326FB}" type="pres">
      <dgm:prSet presAssocID="{9CACA5AF-8826-4251-995E-3ECD881A9695}" presName="childComposite" presStyleCnt="0">
        <dgm:presLayoutVars>
          <dgm:chMax val="0"/>
          <dgm:chPref val="0"/>
        </dgm:presLayoutVars>
      </dgm:prSet>
      <dgm:spPr/>
    </dgm:pt>
    <dgm:pt modelId="{F87E5142-CC9C-42F5-8964-4CFF5A411F92}" type="pres">
      <dgm:prSet presAssocID="{9CACA5AF-8826-4251-995E-3ECD881A9695}" presName="ChildAccent" presStyleLbl="solidFgAcc1" presStyleIdx="2" presStyleCnt="7" custLinFactNeighborY="-53975"/>
      <dgm:spPr/>
    </dgm:pt>
    <dgm:pt modelId="{A5445311-C6FD-4D9A-A74E-16AC3BEBCEB1}" type="pres">
      <dgm:prSet presAssocID="{9CACA5AF-8826-4251-995E-3ECD881A9695}" presName="Child" presStyleLbl="revTx" presStyleIdx="3" presStyleCnt="9" custLinFactNeighborY="-23154">
        <dgm:presLayoutVars>
          <dgm:chMax val="0"/>
          <dgm:chPref val="0"/>
          <dgm:bulletEnabled val="1"/>
        </dgm:presLayoutVars>
      </dgm:prSet>
      <dgm:spPr/>
    </dgm:pt>
    <dgm:pt modelId="{D28057E2-E7F3-4292-937B-3627EC7DF642}" type="pres">
      <dgm:prSet presAssocID="{1EE2BE6E-D6FF-44EF-B11B-DC1610783FC4}" presName="root" presStyleCnt="0">
        <dgm:presLayoutVars>
          <dgm:chMax/>
          <dgm:chPref/>
        </dgm:presLayoutVars>
      </dgm:prSet>
      <dgm:spPr/>
    </dgm:pt>
    <dgm:pt modelId="{23F8BFCA-60A4-44A7-A87C-3B7369916056}" type="pres">
      <dgm:prSet presAssocID="{1EE2BE6E-D6FF-44EF-B11B-DC1610783FC4}" presName="rootComposite" presStyleCnt="0">
        <dgm:presLayoutVars/>
      </dgm:prSet>
      <dgm:spPr/>
    </dgm:pt>
    <dgm:pt modelId="{BEE023DF-507C-41B5-86ED-11392C867ABA}" type="pres">
      <dgm:prSet presAssocID="{1EE2BE6E-D6FF-44EF-B11B-DC1610783FC4}" presName="ParentAccent" presStyleLbl="alignNode1" presStyleIdx="1" presStyleCnt="2"/>
      <dgm:spPr/>
    </dgm:pt>
    <dgm:pt modelId="{B48632A0-CEF5-4616-9A8E-5B7FBF221004}" type="pres">
      <dgm:prSet presAssocID="{1EE2BE6E-D6FF-44EF-B11B-DC1610783FC4}" presName="ParentSmallAccent" presStyleLbl="fgAcc1" presStyleIdx="1" presStyleCnt="2" custLinFactX="600000" custLinFactNeighborX="661854" custLinFactNeighborY="-32451"/>
      <dgm:spPr/>
    </dgm:pt>
    <dgm:pt modelId="{B3ED624E-9AFD-4015-B7AE-DC6E75B90781}" type="pres">
      <dgm:prSet presAssocID="{1EE2BE6E-D6FF-44EF-B11B-DC1610783FC4}" presName="Parent" presStyleLbl="revTx" presStyleIdx="4" presStyleCnt="9">
        <dgm:presLayoutVars>
          <dgm:chMax/>
          <dgm:chPref val="4"/>
          <dgm:bulletEnabled val="1"/>
        </dgm:presLayoutVars>
      </dgm:prSet>
      <dgm:spPr/>
    </dgm:pt>
    <dgm:pt modelId="{BF7CBF66-3732-499A-AC57-F147AC888BE9}" type="pres">
      <dgm:prSet presAssocID="{1EE2BE6E-D6FF-44EF-B11B-DC1610783FC4}" presName="childShape" presStyleCnt="0">
        <dgm:presLayoutVars>
          <dgm:chMax val="0"/>
          <dgm:chPref val="0"/>
        </dgm:presLayoutVars>
      </dgm:prSet>
      <dgm:spPr/>
    </dgm:pt>
    <dgm:pt modelId="{C10E8D50-D74C-4F96-85E3-D7770F02843D}" type="pres">
      <dgm:prSet presAssocID="{269DDE0F-64E3-41E4-A3D3-377F10302801}" presName="childComposite" presStyleCnt="0">
        <dgm:presLayoutVars>
          <dgm:chMax val="0"/>
          <dgm:chPref val="0"/>
        </dgm:presLayoutVars>
      </dgm:prSet>
      <dgm:spPr/>
    </dgm:pt>
    <dgm:pt modelId="{E4A2E2B0-A667-4C25-8EDB-9E12BE3BAC53}" type="pres">
      <dgm:prSet presAssocID="{269DDE0F-64E3-41E4-A3D3-377F10302801}" presName="ChildAccent" presStyleLbl="solidFgAcc1" presStyleIdx="3" presStyleCnt="7"/>
      <dgm:spPr/>
    </dgm:pt>
    <dgm:pt modelId="{749A4882-464F-4878-8FE2-3EE316870A22}" type="pres">
      <dgm:prSet presAssocID="{269DDE0F-64E3-41E4-A3D3-377F10302801}" presName="Child" presStyleLbl="revTx" presStyleIdx="5" presStyleCnt="9" custLinFactNeighborY="-1362">
        <dgm:presLayoutVars>
          <dgm:chMax val="0"/>
          <dgm:chPref val="0"/>
          <dgm:bulletEnabled val="1"/>
        </dgm:presLayoutVars>
      </dgm:prSet>
      <dgm:spPr/>
    </dgm:pt>
    <dgm:pt modelId="{538F41BA-6711-4DB6-90E7-9291D465607F}" type="pres">
      <dgm:prSet presAssocID="{D86673CC-FBA6-4810-9803-8765BA3BC5F4}" presName="childComposite" presStyleCnt="0">
        <dgm:presLayoutVars>
          <dgm:chMax val="0"/>
          <dgm:chPref val="0"/>
        </dgm:presLayoutVars>
      </dgm:prSet>
      <dgm:spPr/>
    </dgm:pt>
    <dgm:pt modelId="{15F0694A-660B-47FE-9365-024B24626CF2}" type="pres">
      <dgm:prSet presAssocID="{D86673CC-FBA6-4810-9803-8765BA3BC5F4}" presName="ChildAccent" presStyleLbl="solidFgAcc1" presStyleIdx="4" presStyleCnt="7"/>
      <dgm:spPr/>
    </dgm:pt>
    <dgm:pt modelId="{6275FEA1-487D-4FAC-847D-514FD07D121A}" type="pres">
      <dgm:prSet presAssocID="{D86673CC-FBA6-4810-9803-8765BA3BC5F4}" presName="Child" presStyleLbl="revTx" presStyleIdx="6" presStyleCnt="9" custLinFactNeighborY="-23154">
        <dgm:presLayoutVars>
          <dgm:chMax val="0"/>
          <dgm:chPref val="0"/>
          <dgm:bulletEnabled val="1"/>
        </dgm:presLayoutVars>
      </dgm:prSet>
      <dgm:spPr/>
    </dgm:pt>
    <dgm:pt modelId="{841C014F-E652-4EF5-A458-CCB1CFF5D296}" type="pres">
      <dgm:prSet presAssocID="{2A8A6E42-EA05-4256-AE7F-5A90D4DD7B6C}" presName="childComposite" presStyleCnt="0">
        <dgm:presLayoutVars>
          <dgm:chMax val="0"/>
          <dgm:chPref val="0"/>
        </dgm:presLayoutVars>
      </dgm:prSet>
      <dgm:spPr/>
    </dgm:pt>
    <dgm:pt modelId="{B502DD6A-3FDE-47B2-9D69-13A37E583809}" type="pres">
      <dgm:prSet presAssocID="{2A8A6E42-EA05-4256-AE7F-5A90D4DD7B6C}" presName="ChildAccent" presStyleLbl="solidFgAcc1" presStyleIdx="5" presStyleCnt="7"/>
      <dgm:spPr/>
    </dgm:pt>
    <dgm:pt modelId="{56509441-E38E-4D5C-AF5D-D8D447CC09EE}" type="pres">
      <dgm:prSet presAssocID="{2A8A6E42-EA05-4256-AE7F-5A90D4DD7B6C}" presName="Child" presStyleLbl="revTx" presStyleIdx="7" presStyleCnt="9" custLinFactNeighborY="-23154">
        <dgm:presLayoutVars>
          <dgm:chMax val="0"/>
          <dgm:chPref val="0"/>
          <dgm:bulletEnabled val="1"/>
        </dgm:presLayoutVars>
      </dgm:prSet>
      <dgm:spPr/>
    </dgm:pt>
    <dgm:pt modelId="{741E4FF9-D3C1-4592-BB3F-BD0CA4D0EB1E}" type="pres">
      <dgm:prSet presAssocID="{965CE322-1730-4464-8522-C7C3084900D2}" presName="childComposite" presStyleCnt="0">
        <dgm:presLayoutVars>
          <dgm:chMax val="0"/>
          <dgm:chPref val="0"/>
        </dgm:presLayoutVars>
      </dgm:prSet>
      <dgm:spPr/>
    </dgm:pt>
    <dgm:pt modelId="{2A7446EC-E5FB-429D-95F0-077AA920C27B}" type="pres">
      <dgm:prSet presAssocID="{965CE322-1730-4464-8522-C7C3084900D2}" presName="ChildAccent" presStyleLbl="solidFgAcc1" presStyleIdx="6" presStyleCnt="7" custLinFactNeighborY="-53975"/>
      <dgm:spPr/>
    </dgm:pt>
    <dgm:pt modelId="{54390185-3349-4915-883E-0BA23C09FC97}" type="pres">
      <dgm:prSet presAssocID="{965CE322-1730-4464-8522-C7C3084900D2}" presName="Child" presStyleLbl="revTx" presStyleIdx="8" presStyleCnt="9" custLinFactNeighborY="-23154">
        <dgm:presLayoutVars>
          <dgm:chMax val="0"/>
          <dgm:chPref val="0"/>
          <dgm:bulletEnabled val="1"/>
        </dgm:presLayoutVars>
      </dgm:prSet>
      <dgm:spPr/>
    </dgm:pt>
  </dgm:ptLst>
  <dgm:cxnLst>
    <dgm:cxn modelId="{F28F6505-33FD-43B8-B261-112D35A9A87F}" srcId="{6217E88C-1E26-4C66-9D42-2B431D90867A}" destId="{2E8BA7B8-C952-4033-8142-CFB5FE226250}" srcOrd="0" destOrd="0" parTransId="{DF7F7956-B54F-4903-8B10-95978CD438DF}" sibTransId="{0086A83F-0DF5-4CF8-B4BE-4818884CFBCD}"/>
    <dgm:cxn modelId="{5837E00A-EE3B-4D54-935A-8F72C3A50750}" srcId="{1EE2BE6E-D6FF-44EF-B11B-DC1610783FC4}" destId="{965CE322-1730-4464-8522-C7C3084900D2}" srcOrd="3" destOrd="0" parTransId="{ADDA3DBE-6440-4388-8C90-65B59088F001}" sibTransId="{66D8869B-7534-401F-A3FF-51068BE18C79}"/>
    <dgm:cxn modelId="{C7799513-4318-49F5-B532-7D88113139D3}" type="presOf" srcId="{D86673CC-FBA6-4810-9803-8765BA3BC5F4}" destId="{6275FEA1-487D-4FAC-847D-514FD07D121A}" srcOrd="0" destOrd="0" presId="urn:microsoft.com/office/officeart/2008/layout/SquareAccentList"/>
    <dgm:cxn modelId="{D32CEC16-249E-4A21-B3D9-54DD1596C6E1}" srcId="{1EE2BE6E-D6FF-44EF-B11B-DC1610783FC4}" destId="{2A8A6E42-EA05-4256-AE7F-5A90D4DD7B6C}" srcOrd="2" destOrd="0" parTransId="{12D2E4BA-EA5B-405A-9CEE-1C27135EF8D1}" sibTransId="{0F261920-C10C-48DD-98B7-22CD2D714877}"/>
    <dgm:cxn modelId="{A6B92622-CBC2-4580-A944-8A8C7ED4D195}" type="presOf" srcId="{6217E88C-1E26-4C66-9D42-2B431D90867A}" destId="{6B92F5BA-6A3C-4A4C-B88B-D58EECA4933D}" srcOrd="0" destOrd="0" presId="urn:microsoft.com/office/officeart/2008/layout/SquareAccentList"/>
    <dgm:cxn modelId="{0BE91939-1ED1-4B15-A069-71389B230639}" type="presOf" srcId="{535B2105-BE68-4785-AD5C-34F7550F38DC}" destId="{31143C42-A21F-4463-AA7E-F17601D2F552}" srcOrd="0" destOrd="0" presId="urn:microsoft.com/office/officeart/2008/layout/SquareAccentList"/>
    <dgm:cxn modelId="{575BC65C-5D86-4670-9050-CBC028C7B906}" type="presOf" srcId="{1EE2BE6E-D6FF-44EF-B11B-DC1610783FC4}" destId="{B3ED624E-9AFD-4015-B7AE-DC6E75B90781}" srcOrd="0" destOrd="0" presId="urn:microsoft.com/office/officeart/2008/layout/SquareAccentList"/>
    <dgm:cxn modelId="{4F23E05C-4E9D-47B6-A29F-768EF02A4CA0}" type="presOf" srcId="{269DDE0F-64E3-41E4-A3D3-377F10302801}" destId="{749A4882-464F-4878-8FE2-3EE316870A22}" srcOrd="0" destOrd="0" presId="urn:microsoft.com/office/officeart/2008/layout/SquareAccentList"/>
    <dgm:cxn modelId="{B070D05E-B423-4B30-9AE1-6497B1DB805C}" srcId="{6217E88C-1E26-4C66-9D42-2B431D90867A}" destId="{9CACA5AF-8826-4251-995E-3ECD881A9695}" srcOrd="2" destOrd="0" parTransId="{35C1457E-E188-4745-BEF8-80D6B46C6214}" sibTransId="{636AB038-F6E0-4BC9-B489-1833253764C8}"/>
    <dgm:cxn modelId="{75A6B261-D226-48F1-937E-6DCA31840E91}" srcId="{6217E88C-1E26-4C66-9D42-2B431D90867A}" destId="{535B2105-BE68-4785-AD5C-34F7550F38DC}" srcOrd="1" destOrd="0" parTransId="{C274CA9E-703F-4688-97F8-7C9DD8AEDABA}" sibTransId="{B1C424BE-8DCD-42D9-94E6-7A701C5E0FA2}"/>
    <dgm:cxn modelId="{73699043-7A7E-4287-BD20-0D990C228373}" srcId="{06CBDC8F-8A94-4608-B244-D2834BE2D928}" destId="{1EE2BE6E-D6FF-44EF-B11B-DC1610783FC4}" srcOrd="1" destOrd="0" parTransId="{816063FE-42FD-49EE-9C02-B198A64E7BC9}" sibTransId="{64E1A3B4-47FC-4DFE-A0ED-5E13A8BC7239}"/>
    <dgm:cxn modelId="{E1D3E084-96E7-4199-8500-33D733E721D2}" type="presOf" srcId="{2A8A6E42-EA05-4256-AE7F-5A90D4DD7B6C}" destId="{56509441-E38E-4D5C-AF5D-D8D447CC09EE}" srcOrd="0" destOrd="0" presId="urn:microsoft.com/office/officeart/2008/layout/SquareAccentList"/>
    <dgm:cxn modelId="{A4CA2998-672C-44EC-AE51-D2F662AE2859}" type="presOf" srcId="{9CACA5AF-8826-4251-995E-3ECD881A9695}" destId="{A5445311-C6FD-4D9A-A74E-16AC3BEBCEB1}" srcOrd="0" destOrd="0" presId="urn:microsoft.com/office/officeart/2008/layout/SquareAccentList"/>
    <dgm:cxn modelId="{91C49DB4-2B96-4507-AACB-1D742891C912}" srcId="{1EE2BE6E-D6FF-44EF-B11B-DC1610783FC4}" destId="{D86673CC-FBA6-4810-9803-8765BA3BC5F4}" srcOrd="1" destOrd="0" parTransId="{B4016F82-CD71-4075-A4D0-C405F2FA7FA7}" sibTransId="{B0C8679C-6861-4645-B3FE-01684B6AD3DA}"/>
    <dgm:cxn modelId="{9EE9C8C6-A3D4-4DC0-AD88-00D165A464BB}" srcId="{06CBDC8F-8A94-4608-B244-D2834BE2D928}" destId="{6217E88C-1E26-4C66-9D42-2B431D90867A}" srcOrd="0" destOrd="0" parTransId="{93CD7DBE-EB36-4E05-A13F-5A6E560C3E98}" sibTransId="{42C7D360-17AD-4C66-9040-498E765E44BC}"/>
    <dgm:cxn modelId="{F6A6FACD-F6F9-4546-A4C7-8F9A25D341BA}" srcId="{1EE2BE6E-D6FF-44EF-B11B-DC1610783FC4}" destId="{269DDE0F-64E3-41E4-A3D3-377F10302801}" srcOrd="0" destOrd="0" parTransId="{6F9F431D-BE80-43BE-B639-7A7E143AC30A}" sibTransId="{54952A54-72F0-4816-9973-88942FE6B59D}"/>
    <dgm:cxn modelId="{C7839DEE-CFFD-4137-B00E-339060F948AD}" type="presOf" srcId="{06CBDC8F-8A94-4608-B244-D2834BE2D928}" destId="{F1AB73DB-5C62-4544-9116-E2BAF1ACFA6E}" srcOrd="0" destOrd="0" presId="urn:microsoft.com/office/officeart/2008/layout/SquareAccentList"/>
    <dgm:cxn modelId="{B8DCBDF8-3815-41BF-94A5-18AC71E6BB68}" type="presOf" srcId="{965CE322-1730-4464-8522-C7C3084900D2}" destId="{54390185-3349-4915-883E-0BA23C09FC97}" srcOrd="0" destOrd="0" presId="urn:microsoft.com/office/officeart/2008/layout/SquareAccentList"/>
    <dgm:cxn modelId="{706E0EFD-6C78-4D01-90A5-F4E465D52EE6}" type="presOf" srcId="{2E8BA7B8-C952-4033-8142-CFB5FE226250}" destId="{8CB2E9A0-7850-4DDF-ADC9-FB2FD7CCE386}" srcOrd="0" destOrd="0" presId="urn:microsoft.com/office/officeart/2008/layout/SquareAccentList"/>
    <dgm:cxn modelId="{A6CB7F62-2FD6-42E6-827E-17B8B83939E1}" type="presParOf" srcId="{F1AB73DB-5C62-4544-9116-E2BAF1ACFA6E}" destId="{3A1AF8AE-9100-4E36-9816-6D8E067F88E9}" srcOrd="0" destOrd="0" presId="urn:microsoft.com/office/officeart/2008/layout/SquareAccentList"/>
    <dgm:cxn modelId="{0A733FF7-85B1-4756-A104-0B30FD9FC530}" type="presParOf" srcId="{3A1AF8AE-9100-4E36-9816-6D8E067F88E9}" destId="{54C9F384-2184-4B2E-9BD4-4F77ACF30837}" srcOrd="0" destOrd="0" presId="urn:microsoft.com/office/officeart/2008/layout/SquareAccentList"/>
    <dgm:cxn modelId="{AA5451D6-1B5F-42BD-8F5E-D00B5C975F99}" type="presParOf" srcId="{54C9F384-2184-4B2E-9BD4-4F77ACF30837}" destId="{E3DFC78D-BA09-481C-8E58-C6861742FBAB}" srcOrd="0" destOrd="0" presId="urn:microsoft.com/office/officeart/2008/layout/SquareAccentList"/>
    <dgm:cxn modelId="{3EAEE7F9-CE81-4C28-A8FF-B55BA7F26EB7}" type="presParOf" srcId="{54C9F384-2184-4B2E-9BD4-4F77ACF30837}" destId="{2A678675-8ECC-4766-A4BC-2F77DF9B6AF6}" srcOrd="1" destOrd="0" presId="urn:microsoft.com/office/officeart/2008/layout/SquareAccentList"/>
    <dgm:cxn modelId="{0196771A-E55B-4532-A3F7-117E044FA34D}" type="presParOf" srcId="{54C9F384-2184-4B2E-9BD4-4F77ACF30837}" destId="{6B92F5BA-6A3C-4A4C-B88B-D58EECA4933D}" srcOrd="2" destOrd="0" presId="urn:microsoft.com/office/officeart/2008/layout/SquareAccentList"/>
    <dgm:cxn modelId="{D75B3928-4102-4BCA-BAE1-AB03A0FD510F}" type="presParOf" srcId="{3A1AF8AE-9100-4E36-9816-6D8E067F88E9}" destId="{4EEB2724-505C-4ABC-956E-17A38CC329F1}" srcOrd="1" destOrd="0" presId="urn:microsoft.com/office/officeart/2008/layout/SquareAccentList"/>
    <dgm:cxn modelId="{489B1B0E-AB40-4314-8E09-B3C3ACABF448}" type="presParOf" srcId="{4EEB2724-505C-4ABC-956E-17A38CC329F1}" destId="{20CC789A-3B73-4D3E-8B39-3A28ACB6C095}" srcOrd="0" destOrd="0" presId="urn:microsoft.com/office/officeart/2008/layout/SquareAccentList"/>
    <dgm:cxn modelId="{4D9E8416-6EA7-4081-B0B1-832E5AF686BD}" type="presParOf" srcId="{20CC789A-3B73-4D3E-8B39-3A28ACB6C095}" destId="{D042A2A6-189E-44A2-AB81-7F95042A2CFB}" srcOrd="0" destOrd="0" presId="urn:microsoft.com/office/officeart/2008/layout/SquareAccentList"/>
    <dgm:cxn modelId="{EFAE1125-4D24-4049-8F5C-B39085F0B459}" type="presParOf" srcId="{20CC789A-3B73-4D3E-8B39-3A28ACB6C095}" destId="{8CB2E9A0-7850-4DDF-ADC9-FB2FD7CCE386}" srcOrd="1" destOrd="0" presId="urn:microsoft.com/office/officeart/2008/layout/SquareAccentList"/>
    <dgm:cxn modelId="{0363D737-5985-408C-BBCE-B2AC39A4BE45}" type="presParOf" srcId="{4EEB2724-505C-4ABC-956E-17A38CC329F1}" destId="{B7FDBDC1-F47E-4570-B269-E4FC1B8615B9}" srcOrd="1" destOrd="0" presId="urn:microsoft.com/office/officeart/2008/layout/SquareAccentList"/>
    <dgm:cxn modelId="{C195DD0E-425F-4B9C-A8F5-E7D5BDFC4DA2}" type="presParOf" srcId="{B7FDBDC1-F47E-4570-B269-E4FC1B8615B9}" destId="{5E9E83E9-CC3A-4C32-9C8E-47318B31FCA7}" srcOrd="0" destOrd="0" presId="urn:microsoft.com/office/officeart/2008/layout/SquareAccentList"/>
    <dgm:cxn modelId="{DA01504E-651E-48F6-991A-2811328F74C7}" type="presParOf" srcId="{B7FDBDC1-F47E-4570-B269-E4FC1B8615B9}" destId="{31143C42-A21F-4463-AA7E-F17601D2F552}" srcOrd="1" destOrd="0" presId="urn:microsoft.com/office/officeart/2008/layout/SquareAccentList"/>
    <dgm:cxn modelId="{252FBDAE-3D45-4863-9CA0-264E1B889368}" type="presParOf" srcId="{4EEB2724-505C-4ABC-956E-17A38CC329F1}" destId="{BE7EC869-61C4-44D2-B412-B7C0000326FB}" srcOrd="2" destOrd="0" presId="urn:microsoft.com/office/officeart/2008/layout/SquareAccentList"/>
    <dgm:cxn modelId="{30C9AD7A-8910-4BB1-9812-93DC7B84569A}" type="presParOf" srcId="{BE7EC869-61C4-44D2-B412-B7C0000326FB}" destId="{F87E5142-CC9C-42F5-8964-4CFF5A411F92}" srcOrd="0" destOrd="0" presId="urn:microsoft.com/office/officeart/2008/layout/SquareAccentList"/>
    <dgm:cxn modelId="{1D0A601C-11F4-40EE-B501-72F0667C6EA7}" type="presParOf" srcId="{BE7EC869-61C4-44D2-B412-B7C0000326FB}" destId="{A5445311-C6FD-4D9A-A74E-16AC3BEBCEB1}" srcOrd="1" destOrd="0" presId="urn:microsoft.com/office/officeart/2008/layout/SquareAccentList"/>
    <dgm:cxn modelId="{145D6BDC-C6D7-492C-A575-7E17DE0B6A41}" type="presParOf" srcId="{F1AB73DB-5C62-4544-9116-E2BAF1ACFA6E}" destId="{D28057E2-E7F3-4292-937B-3627EC7DF642}" srcOrd="1" destOrd="0" presId="urn:microsoft.com/office/officeart/2008/layout/SquareAccentList"/>
    <dgm:cxn modelId="{1E515BF1-C2DB-41C0-99B5-223022E4078B}" type="presParOf" srcId="{D28057E2-E7F3-4292-937B-3627EC7DF642}" destId="{23F8BFCA-60A4-44A7-A87C-3B7369916056}" srcOrd="0" destOrd="0" presId="urn:microsoft.com/office/officeart/2008/layout/SquareAccentList"/>
    <dgm:cxn modelId="{0449817D-05D9-4ADA-980F-C64F01BC7B68}" type="presParOf" srcId="{23F8BFCA-60A4-44A7-A87C-3B7369916056}" destId="{BEE023DF-507C-41B5-86ED-11392C867ABA}" srcOrd="0" destOrd="0" presId="urn:microsoft.com/office/officeart/2008/layout/SquareAccentList"/>
    <dgm:cxn modelId="{FA9FC251-80BE-4AD7-A32C-461476DE6E6D}" type="presParOf" srcId="{23F8BFCA-60A4-44A7-A87C-3B7369916056}" destId="{B48632A0-CEF5-4616-9A8E-5B7FBF221004}" srcOrd="1" destOrd="0" presId="urn:microsoft.com/office/officeart/2008/layout/SquareAccentList"/>
    <dgm:cxn modelId="{B29CB50F-11F6-4BA8-992B-51D123E935A5}" type="presParOf" srcId="{23F8BFCA-60A4-44A7-A87C-3B7369916056}" destId="{B3ED624E-9AFD-4015-B7AE-DC6E75B90781}" srcOrd="2" destOrd="0" presId="urn:microsoft.com/office/officeart/2008/layout/SquareAccentList"/>
    <dgm:cxn modelId="{437EA476-D534-4913-B033-87A7E224A0CF}" type="presParOf" srcId="{D28057E2-E7F3-4292-937B-3627EC7DF642}" destId="{BF7CBF66-3732-499A-AC57-F147AC888BE9}" srcOrd="1" destOrd="0" presId="urn:microsoft.com/office/officeart/2008/layout/SquareAccentList"/>
    <dgm:cxn modelId="{FDA36A54-2BD8-4DE9-9DEB-D54CFAC14DEC}" type="presParOf" srcId="{BF7CBF66-3732-499A-AC57-F147AC888BE9}" destId="{C10E8D50-D74C-4F96-85E3-D7770F02843D}" srcOrd="0" destOrd="0" presId="urn:microsoft.com/office/officeart/2008/layout/SquareAccentList"/>
    <dgm:cxn modelId="{DEFEFA69-5BEA-432B-8336-9E74B8CF97D7}" type="presParOf" srcId="{C10E8D50-D74C-4F96-85E3-D7770F02843D}" destId="{E4A2E2B0-A667-4C25-8EDB-9E12BE3BAC53}" srcOrd="0" destOrd="0" presId="urn:microsoft.com/office/officeart/2008/layout/SquareAccentList"/>
    <dgm:cxn modelId="{60BBCA2C-170F-4870-B052-454BDE03919F}" type="presParOf" srcId="{C10E8D50-D74C-4F96-85E3-D7770F02843D}" destId="{749A4882-464F-4878-8FE2-3EE316870A22}" srcOrd="1" destOrd="0" presId="urn:microsoft.com/office/officeart/2008/layout/SquareAccentList"/>
    <dgm:cxn modelId="{A8E3D6BB-C206-42AD-B4F4-F9BEC320CD12}" type="presParOf" srcId="{BF7CBF66-3732-499A-AC57-F147AC888BE9}" destId="{538F41BA-6711-4DB6-90E7-9291D465607F}" srcOrd="1" destOrd="0" presId="urn:microsoft.com/office/officeart/2008/layout/SquareAccentList"/>
    <dgm:cxn modelId="{9E4F4A19-CEB5-4743-8280-93C78991B5C3}" type="presParOf" srcId="{538F41BA-6711-4DB6-90E7-9291D465607F}" destId="{15F0694A-660B-47FE-9365-024B24626CF2}" srcOrd="0" destOrd="0" presId="urn:microsoft.com/office/officeart/2008/layout/SquareAccentList"/>
    <dgm:cxn modelId="{386D71DC-6A3D-48FD-8088-DAC0E350A77A}" type="presParOf" srcId="{538F41BA-6711-4DB6-90E7-9291D465607F}" destId="{6275FEA1-487D-4FAC-847D-514FD07D121A}" srcOrd="1" destOrd="0" presId="urn:microsoft.com/office/officeart/2008/layout/SquareAccentList"/>
    <dgm:cxn modelId="{1394A97C-73E4-45BF-B84D-15A607AF86C5}" type="presParOf" srcId="{BF7CBF66-3732-499A-AC57-F147AC888BE9}" destId="{841C014F-E652-4EF5-A458-CCB1CFF5D296}" srcOrd="2" destOrd="0" presId="urn:microsoft.com/office/officeart/2008/layout/SquareAccentList"/>
    <dgm:cxn modelId="{DF36E8F0-0744-41A8-A4FE-CF36FE29FCAB}" type="presParOf" srcId="{841C014F-E652-4EF5-A458-CCB1CFF5D296}" destId="{B502DD6A-3FDE-47B2-9D69-13A37E583809}" srcOrd="0" destOrd="0" presId="urn:microsoft.com/office/officeart/2008/layout/SquareAccentList"/>
    <dgm:cxn modelId="{3A65FE8A-6D59-4007-9374-E24BC304ABCB}" type="presParOf" srcId="{841C014F-E652-4EF5-A458-CCB1CFF5D296}" destId="{56509441-E38E-4D5C-AF5D-D8D447CC09EE}" srcOrd="1" destOrd="0" presId="urn:microsoft.com/office/officeart/2008/layout/SquareAccentList"/>
    <dgm:cxn modelId="{5B2816FA-AFB4-43FC-82C6-F4F57BA5CACE}" type="presParOf" srcId="{BF7CBF66-3732-499A-AC57-F147AC888BE9}" destId="{741E4FF9-D3C1-4592-BB3F-BD0CA4D0EB1E}" srcOrd="3" destOrd="0" presId="urn:microsoft.com/office/officeart/2008/layout/SquareAccentList"/>
    <dgm:cxn modelId="{387F1CD6-38B7-4C5F-B2AD-EF2537FDB5D4}" type="presParOf" srcId="{741E4FF9-D3C1-4592-BB3F-BD0CA4D0EB1E}" destId="{2A7446EC-E5FB-429D-95F0-077AA920C27B}" srcOrd="0" destOrd="0" presId="urn:microsoft.com/office/officeart/2008/layout/SquareAccentList"/>
    <dgm:cxn modelId="{7B339C69-06FC-4A1B-9798-1CB98B6E7521}" type="presParOf" srcId="{741E4FF9-D3C1-4592-BB3F-BD0CA4D0EB1E}" destId="{54390185-3349-4915-883E-0BA23C09FC97}"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AFD1A9-14D5-4CB4-A1A9-C6A5C90F0A96}">
      <dsp:nvSpPr>
        <dsp:cNvPr id="0" name=""/>
        <dsp:cNvSpPr/>
      </dsp:nvSpPr>
      <dsp:spPr>
        <a:xfrm>
          <a:off x="78581" y="84560"/>
          <a:ext cx="3094136" cy="168770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Font typeface="Wingdings" panose="05000000000000000000" pitchFamily="2" charset="2"/>
            <a:buNone/>
          </a:pPr>
          <a:r>
            <a:rPr lang="en-US" sz="3300" kern="1200" dirty="0">
              <a:latin typeface="Times New Roman" panose="02020603050405020304" pitchFamily="18" charset="0"/>
              <a:cs typeface="Times New Roman" panose="02020603050405020304" pitchFamily="18" charset="0"/>
            </a:rPr>
            <a:t>Formed communities of service</a:t>
          </a:r>
          <a:endParaRPr lang="en-US" sz="3300" kern="1200" dirty="0"/>
        </a:p>
      </dsp:txBody>
      <dsp:txXfrm>
        <a:off x="78581" y="84560"/>
        <a:ext cx="3094136" cy="1687709"/>
      </dsp:txXfrm>
    </dsp:sp>
    <dsp:sp modelId="{A6E915DE-773E-47C6-A15C-60DA21EEE2F6}">
      <dsp:nvSpPr>
        <dsp:cNvPr id="0" name=""/>
        <dsp:cNvSpPr/>
      </dsp:nvSpPr>
      <dsp:spPr>
        <a:xfrm>
          <a:off x="3482131" y="173"/>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latin typeface="Times New Roman" panose="02020603050405020304" pitchFamily="18" charset="0"/>
              <a:cs typeface="Times New Roman" panose="02020603050405020304" pitchFamily="18" charset="0"/>
            </a:rPr>
            <a:t>Trained collaborators</a:t>
          </a:r>
          <a:endParaRPr lang="en-US" sz="3300" kern="1200" dirty="0">
            <a:latin typeface="Times New Roman" panose="02020603050405020304" pitchFamily="18" charset="0"/>
            <a:cs typeface="Times New Roman" panose="02020603050405020304" pitchFamily="18" charset="0"/>
          </a:endParaRPr>
        </a:p>
      </dsp:txBody>
      <dsp:txXfrm>
        <a:off x="3482131" y="173"/>
        <a:ext cx="3094136" cy="1856482"/>
      </dsp:txXfrm>
    </dsp:sp>
    <dsp:sp modelId="{E5D973F5-8DE3-40B2-83D9-BE122B1A5BFA}">
      <dsp:nvSpPr>
        <dsp:cNvPr id="0" name=""/>
        <dsp:cNvSpPr/>
      </dsp:nvSpPr>
      <dsp:spPr>
        <a:xfrm>
          <a:off x="6885682" y="173"/>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latin typeface="Times New Roman" panose="02020603050405020304" pitchFamily="18" charset="0"/>
              <a:cs typeface="Times New Roman" panose="02020603050405020304" pitchFamily="18" charset="0"/>
            </a:rPr>
            <a:t>Organized resources</a:t>
          </a:r>
          <a:endParaRPr lang="en-US" sz="3300" kern="1200" dirty="0">
            <a:latin typeface="Times New Roman" panose="02020603050405020304" pitchFamily="18" charset="0"/>
            <a:cs typeface="Times New Roman" panose="02020603050405020304" pitchFamily="18" charset="0"/>
          </a:endParaRPr>
        </a:p>
      </dsp:txBody>
      <dsp:txXfrm>
        <a:off x="6885682" y="173"/>
        <a:ext cx="3094136" cy="1856482"/>
      </dsp:txXfrm>
    </dsp:sp>
    <dsp:sp modelId="{B2680D87-2800-4D29-ABF2-BD576F59BBA3}">
      <dsp:nvSpPr>
        <dsp:cNvPr id="0" name=""/>
        <dsp:cNvSpPr/>
      </dsp:nvSpPr>
      <dsp:spPr>
        <a:xfrm>
          <a:off x="78581" y="2166069"/>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latin typeface="Times New Roman" panose="02020603050405020304" pitchFamily="18" charset="0"/>
              <a:cs typeface="Times New Roman" panose="02020603050405020304" pitchFamily="18" charset="0"/>
            </a:rPr>
            <a:t>Created sustainable systems</a:t>
          </a:r>
          <a:endParaRPr lang="en-US" sz="3300" kern="1200" dirty="0">
            <a:latin typeface="Times New Roman" panose="02020603050405020304" pitchFamily="18" charset="0"/>
            <a:cs typeface="Times New Roman" panose="02020603050405020304" pitchFamily="18" charset="0"/>
          </a:endParaRPr>
        </a:p>
      </dsp:txBody>
      <dsp:txXfrm>
        <a:off x="78581" y="2166069"/>
        <a:ext cx="3094136" cy="1856482"/>
      </dsp:txXfrm>
    </dsp:sp>
    <dsp:sp modelId="{59053A91-C61A-4D8A-8D8D-E0ACE07B517F}">
      <dsp:nvSpPr>
        <dsp:cNvPr id="0" name=""/>
        <dsp:cNvSpPr/>
      </dsp:nvSpPr>
      <dsp:spPr>
        <a:xfrm>
          <a:off x="3482131" y="2166069"/>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latin typeface="Times New Roman" panose="02020603050405020304" pitchFamily="18" charset="0"/>
              <a:cs typeface="Times New Roman" panose="02020603050405020304" pitchFamily="18" charset="0"/>
            </a:rPr>
            <a:t>Promoted accountability</a:t>
          </a:r>
          <a:endParaRPr lang="en-US" sz="3300" kern="1200" dirty="0">
            <a:latin typeface="Times New Roman" panose="02020603050405020304" pitchFamily="18" charset="0"/>
            <a:cs typeface="Times New Roman" panose="02020603050405020304" pitchFamily="18" charset="0"/>
          </a:endParaRPr>
        </a:p>
      </dsp:txBody>
      <dsp:txXfrm>
        <a:off x="3482131" y="2166069"/>
        <a:ext cx="3094136" cy="1856482"/>
      </dsp:txXfrm>
    </dsp:sp>
    <dsp:sp modelId="{F15F7B7D-D289-44E3-AC4D-204821823658}">
      <dsp:nvSpPr>
        <dsp:cNvPr id="0" name=""/>
        <dsp:cNvSpPr/>
      </dsp:nvSpPr>
      <dsp:spPr>
        <a:xfrm>
          <a:off x="6885682" y="2166069"/>
          <a:ext cx="3094136" cy="185648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latin typeface="Times New Roman" panose="02020603050405020304" pitchFamily="18" charset="0"/>
              <a:cs typeface="Times New Roman" panose="02020603050405020304" pitchFamily="18" charset="0"/>
            </a:rPr>
            <a:t>Built institutions that survived generations</a:t>
          </a:r>
          <a:endParaRPr lang="en-US" sz="3300" kern="1200" dirty="0">
            <a:latin typeface="Times New Roman" panose="02020603050405020304" pitchFamily="18" charset="0"/>
            <a:cs typeface="Times New Roman" panose="02020603050405020304" pitchFamily="18" charset="0"/>
          </a:endParaRPr>
        </a:p>
      </dsp:txBody>
      <dsp:txXfrm>
        <a:off x="6885682" y="2166069"/>
        <a:ext cx="3094136" cy="1856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E1039E-CB34-4CA2-958E-DAF3F486EC3D}">
      <dsp:nvSpPr>
        <dsp:cNvPr id="0" name=""/>
        <dsp:cNvSpPr/>
      </dsp:nvSpPr>
      <dsp:spPr>
        <a:xfrm>
          <a:off x="793" y="0"/>
          <a:ext cx="10056812" cy="4022725"/>
        </a:xfrm>
        <a:prstGeom prst="leftRightRibb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EACCDD-B6CE-458C-A295-D6CB8FD95778}">
      <dsp:nvSpPr>
        <dsp:cNvPr id="0" name=""/>
        <dsp:cNvSpPr/>
      </dsp:nvSpPr>
      <dsp:spPr>
        <a:xfrm>
          <a:off x="1207611" y="703976"/>
          <a:ext cx="3318748" cy="1971135"/>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95580" rIns="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FIX THE NEED</a:t>
          </a:r>
        </a:p>
      </dsp:txBody>
      <dsp:txXfrm>
        <a:off x="1207611" y="703976"/>
        <a:ext cx="3318748" cy="1971135"/>
      </dsp:txXfrm>
    </dsp:sp>
    <dsp:sp modelId="{6C74B05B-AB9F-4CB4-B9C6-9DDFD53B5BA3}">
      <dsp:nvSpPr>
        <dsp:cNvPr id="0" name=""/>
        <dsp:cNvSpPr/>
      </dsp:nvSpPr>
      <dsp:spPr>
        <a:xfrm>
          <a:off x="5029199" y="1347612"/>
          <a:ext cx="3922156" cy="1971135"/>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95580" rIns="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FIX THE PROBLEM </a:t>
          </a:r>
        </a:p>
      </dsp:txBody>
      <dsp:txXfrm>
        <a:off x="5029199" y="1347612"/>
        <a:ext cx="3922156" cy="19711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DFC78D-BA09-481C-8E58-C6861742FBAB}">
      <dsp:nvSpPr>
        <dsp:cNvPr id="0" name=""/>
        <dsp:cNvSpPr/>
      </dsp:nvSpPr>
      <dsp:spPr>
        <a:xfrm>
          <a:off x="2058" y="930855"/>
          <a:ext cx="4404463" cy="51817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678675-8ECC-4766-A4BC-2F77DF9B6AF6}">
      <dsp:nvSpPr>
        <dsp:cNvPr id="0" name=""/>
        <dsp:cNvSpPr/>
      </dsp:nvSpPr>
      <dsp:spPr>
        <a:xfrm>
          <a:off x="4088044" y="1022742"/>
          <a:ext cx="323567" cy="323567"/>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92F5BA-6A3C-4A4C-B88B-D58EECA4933D}">
      <dsp:nvSpPr>
        <dsp:cNvPr id="0" name=""/>
        <dsp:cNvSpPr/>
      </dsp:nvSpPr>
      <dsp:spPr>
        <a:xfrm>
          <a:off x="2058" y="0"/>
          <a:ext cx="4404463" cy="930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45720" rIns="68580" bIns="45720" numCol="1" spcCol="1270" anchor="ctr" anchorCtr="0">
          <a:noAutofit/>
        </a:bodyPr>
        <a:lstStyle/>
        <a:p>
          <a:pPr marL="0" lvl="0" indent="0" algn="l" defTabSz="1600200">
            <a:lnSpc>
              <a:spcPct val="90000"/>
            </a:lnSpc>
            <a:spcBef>
              <a:spcPct val="0"/>
            </a:spcBef>
            <a:spcAft>
              <a:spcPct val="35000"/>
            </a:spcAft>
            <a:buNone/>
          </a:pPr>
          <a:r>
            <a:rPr lang="en-US" sz="3600" b="1" kern="1200" dirty="0"/>
            <a:t>Immediate Relief Leadership Says:</a:t>
          </a:r>
          <a:endParaRPr lang="en-US" sz="3600" kern="1200" dirty="0"/>
        </a:p>
      </dsp:txBody>
      <dsp:txXfrm>
        <a:off x="2058" y="0"/>
        <a:ext cx="4404463" cy="930855"/>
      </dsp:txXfrm>
    </dsp:sp>
    <dsp:sp modelId="{D042A2A6-189E-44A2-AB81-7F95042A2CFB}">
      <dsp:nvSpPr>
        <dsp:cNvPr id="0" name=""/>
        <dsp:cNvSpPr/>
      </dsp:nvSpPr>
      <dsp:spPr>
        <a:xfrm>
          <a:off x="2058" y="1705044"/>
          <a:ext cx="323559" cy="32355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B2E9A0-7850-4DDF-ADC9-FB2FD7CCE386}">
      <dsp:nvSpPr>
        <dsp:cNvPr id="0" name=""/>
        <dsp:cNvSpPr/>
      </dsp:nvSpPr>
      <dsp:spPr>
        <a:xfrm>
          <a:off x="310371" y="1489725"/>
          <a:ext cx="4096151" cy="75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t>“What can we give now?”</a:t>
          </a:r>
        </a:p>
      </dsp:txBody>
      <dsp:txXfrm>
        <a:off x="310371" y="1489725"/>
        <a:ext cx="4096151" cy="754218"/>
      </dsp:txXfrm>
    </dsp:sp>
    <dsp:sp modelId="{5E9E83E9-CC3A-4C32-9C8E-47318B31FCA7}">
      <dsp:nvSpPr>
        <dsp:cNvPr id="0" name=""/>
        <dsp:cNvSpPr/>
      </dsp:nvSpPr>
      <dsp:spPr>
        <a:xfrm>
          <a:off x="2058" y="2633905"/>
          <a:ext cx="323559" cy="32355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143C42-A21F-4463-AA7E-F17601D2F552}">
      <dsp:nvSpPr>
        <dsp:cNvPr id="0" name=""/>
        <dsp:cNvSpPr/>
      </dsp:nvSpPr>
      <dsp:spPr>
        <a:xfrm>
          <a:off x="310371" y="2243943"/>
          <a:ext cx="4096151" cy="75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t>“How do we solve today’s problem?”</a:t>
          </a:r>
        </a:p>
      </dsp:txBody>
      <dsp:txXfrm>
        <a:off x="310371" y="2243943"/>
        <a:ext cx="4096151" cy="754218"/>
      </dsp:txXfrm>
    </dsp:sp>
    <dsp:sp modelId="{F87E5142-CC9C-42F5-8964-4CFF5A411F92}">
      <dsp:nvSpPr>
        <dsp:cNvPr id="0" name=""/>
        <dsp:cNvSpPr/>
      </dsp:nvSpPr>
      <dsp:spPr>
        <a:xfrm>
          <a:off x="2058" y="3213482"/>
          <a:ext cx="323559" cy="32355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445311-C6FD-4D9A-A74E-16AC3BEBCEB1}">
      <dsp:nvSpPr>
        <dsp:cNvPr id="0" name=""/>
        <dsp:cNvSpPr/>
      </dsp:nvSpPr>
      <dsp:spPr>
        <a:xfrm>
          <a:off x="310371" y="2998162"/>
          <a:ext cx="4096151" cy="75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t>“How do we respond quickly?”</a:t>
          </a:r>
        </a:p>
      </dsp:txBody>
      <dsp:txXfrm>
        <a:off x="310371" y="2998162"/>
        <a:ext cx="4096151" cy="754218"/>
      </dsp:txXfrm>
    </dsp:sp>
    <dsp:sp modelId="{BEE023DF-507C-41B5-86ED-11392C867ABA}">
      <dsp:nvSpPr>
        <dsp:cNvPr id="0" name=""/>
        <dsp:cNvSpPr/>
      </dsp:nvSpPr>
      <dsp:spPr>
        <a:xfrm>
          <a:off x="4626745" y="930855"/>
          <a:ext cx="4404463" cy="51817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8632A0-CEF5-4616-9A8E-5B7FBF221004}">
      <dsp:nvSpPr>
        <dsp:cNvPr id="0" name=""/>
        <dsp:cNvSpPr/>
      </dsp:nvSpPr>
      <dsp:spPr>
        <a:xfrm>
          <a:off x="8709699" y="1020458"/>
          <a:ext cx="323567" cy="323567"/>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ED624E-9AFD-4015-B7AE-DC6E75B90781}">
      <dsp:nvSpPr>
        <dsp:cNvPr id="0" name=""/>
        <dsp:cNvSpPr/>
      </dsp:nvSpPr>
      <dsp:spPr>
        <a:xfrm>
          <a:off x="4626745" y="0"/>
          <a:ext cx="4404463" cy="930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45720" rIns="68580" bIns="45720" numCol="1" spcCol="1270" anchor="ctr" anchorCtr="0">
          <a:noAutofit/>
        </a:bodyPr>
        <a:lstStyle/>
        <a:p>
          <a:pPr marL="0" lvl="0" indent="0" algn="l" defTabSz="1600200">
            <a:lnSpc>
              <a:spcPct val="90000"/>
            </a:lnSpc>
            <a:spcBef>
              <a:spcPct val="0"/>
            </a:spcBef>
            <a:spcAft>
              <a:spcPct val="35000"/>
            </a:spcAft>
            <a:buNone/>
          </a:pPr>
          <a:r>
            <a:rPr lang="en-US" sz="3600" b="1" kern="1200" dirty="0"/>
            <a:t>Vision-Driven Leadership Says:</a:t>
          </a:r>
          <a:endParaRPr lang="en-US" sz="3600" kern="1200" dirty="0"/>
        </a:p>
      </dsp:txBody>
      <dsp:txXfrm>
        <a:off x="4626745" y="0"/>
        <a:ext cx="4404463" cy="930855"/>
      </dsp:txXfrm>
    </dsp:sp>
    <dsp:sp modelId="{E4A2E2B0-A667-4C25-8EDB-9E12BE3BAC53}">
      <dsp:nvSpPr>
        <dsp:cNvPr id="0" name=""/>
        <dsp:cNvSpPr/>
      </dsp:nvSpPr>
      <dsp:spPr>
        <a:xfrm>
          <a:off x="4626745" y="1879686"/>
          <a:ext cx="323559" cy="32355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9A4882-464F-4878-8FE2-3EE316870A22}">
      <dsp:nvSpPr>
        <dsp:cNvPr id="0" name=""/>
        <dsp:cNvSpPr/>
      </dsp:nvSpPr>
      <dsp:spPr>
        <a:xfrm>
          <a:off x="4935058" y="1654084"/>
          <a:ext cx="4096151" cy="75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t>“What long-term change is needed?”</a:t>
          </a:r>
        </a:p>
      </dsp:txBody>
      <dsp:txXfrm>
        <a:off x="4935058" y="1654084"/>
        <a:ext cx="4096151" cy="754218"/>
      </dsp:txXfrm>
    </dsp:sp>
    <dsp:sp modelId="{15F0694A-660B-47FE-9365-024B24626CF2}">
      <dsp:nvSpPr>
        <dsp:cNvPr id="0" name=""/>
        <dsp:cNvSpPr/>
      </dsp:nvSpPr>
      <dsp:spPr>
        <a:xfrm>
          <a:off x="4626745" y="2633905"/>
          <a:ext cx="323559" cy="32355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75FEA1-487D-4FAC-847D-514FD07D121A}">
      <dsp:nvSpPr>
        <dsp:cNvPr id="0" name=""/>
        <dsp:cNvSpPr/>
      </dsp:nvSpPr>
      <dsp:spPr>
        <a:xfrm>
          <a:off x="4935058" y="2243943"/>
          <a:ext cx="4096151" cy="75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t>“What structures are missing?”</a:t>
          </a:r>
        </a:p>
      </dsp:txBody>
      <dsp:txXfrm>
        <a:off x="4935058" y="2243943"/>
        <a:ext cx="4096151" cy="754218"/>
      </dsp:txXfrm>
    </dsp:sp>
    <dsp:sp modelId="{B502DD6A-3FDE-47B2-9D69-13A37E583809}">
      <dsp:nvSpPr>
        <dsp:cNvPr id="0" name=""/>
        <dsp:cNvSpPr/>
      </dsp:nvSpPr>
      <dsp:spPr>
        <a:xfrm>
          <a:off x="4626745" y="3388123"/>
          <a:ext cx="323559" cy="32355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509441-E38E-4D5C-AF5D-D8D447CC09EE}">
      <dsp:nvSpPr>
        <dsp:cNvPr id="0" name=""/>
        <dsp:cNvSpPr/>
      </dsp:nvSpPr>
      <dsp:spPr>
        <a:xfrm>
          <a:off x="4935058" y="2998162"/>
          <a:ext cx="4096151" cy="75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t>“What systems will sustain this mission?”</a:t>
          </a:r>
        </a:p>
      </dsp:txBody>
      <dsp:txXfrm>
        <a:off x="4935058" y="2998162"/>
        <a:ext cx="4096151" cy="754218"/>
      </dsp:txXfrm>
    </dsp:sp>
    <dsp:sp modelId="{2A7446EC-E5FB-429D-95F0-077AA920C27B}">
      <dsp:nvSpPr>
        <dsp:cNvPr id="0" name=""/>
        <dsp:cNvSpPr/>
      </dsp:nvSpPr>
      <dsp:spPr>
        <a:xfrm>
          <a:off x="4626745" y="3967701"/>
          <a:ext cx="323559" cy="32355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390185-3349-4915-883E-0BA23C09FC97}">
      <dsp:nvSpPr>
        <dsp:cNvPr id="0" name=""/>
        <dsp:cNvSpPr/>
      </dsp:nvSpPr>
      <dsp:spPr>
        <a:xfrm>
          <a:off x="4935058" y="3752381"/>
          <a:ext cx="4096151" cy="75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t>“How do we empower rather than create dependency?”</a:t>
          </a:r>
        </a:p>
      </dsp:txBody>
      <dsp:txXfrm>
        <a:off x="4935058" y="3752381"/>
        <a:ext cx="4096151" cy="75421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126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8541F1-49E1-4847-A5D9-58CE83488E66}"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DB8F8E-FAC7-4ED6-8272-83CDDF83183B}" type="slidenum">
              <a:rPr lang="en-US" smtClean="0"/>
              <a:t>‹#›</a:t>
            </a:fld>
            <a:endParaRPr lang="en-US"/>
          </a:p>
        </p:txBody>
      </p:sp>
    </p:spTree>
    <p:extLst>
      <p:ext uri="{BB962C8B-B14F-4D97-AF65-F5344CB8AC3E}">
        <p14:creationId xmlns:p14="http://schemas.microsoft.com/office/powerpoint/2010/main" val="1613531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D9A7FD-8EF5-4994-A9D2-E18400A06616}" type="datetime1">
              <a:rPr lang="en-US" smtClean="0"/>
              <a:t>5/29/2026</a:t>
            </a:fld>
            <a:endParaRPr lang="en-US" dirty="0"/>
          </a:p>
        </p:txBody>
      </p:sp>
      <p:sp>
        <p:nvSpPr>
          <p:cNvPr id="5" name="Footer Placeholder 4"/>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69A918-911C-470A-BF66-B4F129ADFC70}" type="datetime1">
              <a:rPr lang="en-US" smtClean="0"/>
              <a:t>5/29/2026</a:t>
            </a:fld>
            <a:endParaRPr lang="en-US" dirty="0"/>
          </a:p>
        </p:txBody>
      </p:sp>
      <p:sp>
        <p:nvSpPr>
          <p:cNvPr id="5" name="Footer Placeholder 4"/>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601CCD-E5EB-4C51-9B34-982FFFA8806E}" type="datetime1">
              <a:rPr lang="en-US" smtClean="0"/>
              <a:t>5/29/2026</a:t>
            </a:fld>
            <a:endParaRPr lang="en-US" dirty="0"/>
          </a:p>
        </p:txBody>
      </p:sp>
      <p:sp>
        <p:nvSpPr>
          <p:cNvPr id="6" name="Footer Placeholder 5"/>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DC1844-4208-484F-8D51-B59D42B9865E}" type="datetime1">
              <a:rPr lang="en-US" smtClean="0"/>
              <a:t>5/29/2026</a:t>
            </a:fld>
            <a:endParaRPr lang="en-US" dirty="0"/>
          </a:p>
        </p:txBody>
      </p:sp>
      <p:sp>
        <p:nvSpPr>
          <p:cNvPr id="8" name="Footer Placeholder 7"/>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AF2A23-7542-4023-BC83-6B10D6119D23}" type="datetime1">
              <a:rPr lang="en-US" smtClean="0"/>
              <a:t>5/29/2026</a:t>
            </a:fld>
            <a:endParaRPr lang="en-US" dirty="0"/>
          </a:p>
        </p:txBody>
      </p:sp>
      <p:sp>
        <p:nvSpPr>
          <p:cNvPr id="4" name="Footer Placeholder 3"/>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4922B00-B7E3-4F10-B4EA-3F73214EEE48}" type="datetime1">
              <a:rPr lang="en-US" smtClean="0"/>
              <a:t>5/29/2026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Society of St Vincent de Paul, Abuja central Council || Vision-driven leadership: seeing beyond immediate needs    Rev. Fr. Johncross Onyedikachi, Ozor, OCD.</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EF93D8D-C522-490D-9448-861E4DC87E92}" type="datetime1">
              <a:rPr lang="en-US" smtClean="0"/>
              <a:t>5/29/2026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Society of St Vincent de Paul, Abuja central Council || Vision-driven leadership: seeing beyond immediate needs    Rev. Fr. Johncross Onyedikachi, Ozor, OCD.</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E43727-639A-4C8C-B487-B822F2DAF698}" type="datetime1">
              <a:rPr lang="en-US" smtClean="0"/>
              <a:t>5/29/2026</a:t>
            </a:fld>
            <a:endParaRPr lang="en-US" dirty="0"/>
          </a:p>
        </p:txBody>
      </p:sp>
      <p:sp>
        <p:nvSpPr>
          <p:cNvPr id="6" name="Footer Placeholder 5"/>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4C15BE-3735-45CD-B693-8DA9F106F0EB}" type="datetime1">
              <a:rPr lang="en-US" smtClean="0"/>
              <a:t>5/29/2026</a:t>
            </a:fld>
            <a:endParaRPr lang="en-US" dirty="0"/>
          </a:p>
        </p:txBody>
      </p:sp>
      <p:sp>
        <p:nvSpPr>
          <p:cNvPr id="5" name="Footer Placeholder 4"/>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AC0F52-DFA7-4055-A445-1E158A0D2403}" type="datetime1">
              <a:rPr lang="en-US" smtClean="0"/>
              <a:t>5/29/2026</a:t>
            </a:fld>
            <a:endParaRPr lang="en-US" dirty="0"/>
          </a:p>
        </p:txBody>
      </p:sp>
      <p:sp>
        <p:nvSpPr>
          <p:cNvPr id="5" name="Footer Placeholder 4"/>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4D8B5AD-05C3-4258-9855-B0005ECDC50F}" type="datetime1">
              <a:rPr lang="en-US" smtClean="0"/>
              <a:t>5/29/2026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 /><Relationship Id="rId2" Type="http://schemas.openxmlformats.org/officeDocument/2006/relationships/diagramData" Target="../diagrams/data2.xml" /><Relationship Id="rId1" Type="http://schemas.openxmlformats.org/officeDocument/2006/relationships/slideLayout" Target="../slideLayouts/slideLayout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14.xml.rels><?xml version="1.0" encoding="UTF-8" standalone="yes"?>
<Relationships xmlns="http://schemas.openxmlformats.org/package/2006/relationships"><Relationship Id="rId3" Type="http://schemas.microsoft.com/office/2007/relationships/media" Target="../media/media2.mp4" /><Relationship Id="rId7" Type="http://schemas.openxmlformats.org/officeDocument/2006/relationships/image" Target="../media/image3.png" /><Relationship Id="rId2" Type="http://schemas.openxmlformats.org/officeDocument/2006/relationships/video" Target="../media/media1.mp4" /><Relationship Id="rId1" Type="http://schemas.microsoft.com/office/2007/relationships/media" Target="../media/media1.mp4" /><Relationship Id="rId6" Type="http://schemas.openxmlformats.org/officeDocument/2006/relationships/image" Target="../media/image2.png" /><Relationship Id="rId5" Type="http://schemas.openxmlformats.org/officeDocument/2006/relationships/slideLayout" Target="../slideLayouts/slideLayout2.xml" /><Relationship Id="rId4" Type="http://schemas.openxmlformats.org/officeDocument/2006/relationships/video" Target="../media/media2.mp4" /></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 /><Relationship Id="rId2" Type="http://schemas.openxmlformats.org/officeDocument/2006/relationships/video" Target="../media/media3.mp4" /><Relationship Id="rId1" Type="http://schemas.microsoft.com/office/2007/relationships/media" Target="../media/media3.mp4" /><Relationship Id="rId4" Type="http://schemas.openxmlformats.org/officeDocument/2006/relationships/image" Target="../media/image4.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video" Target="../media/media4.mp4" /><Relationship Id="rId1" Type="http://schemas.microsoft.com/office/2007/relationships/media" Target="../media/media4.mp4" /><Relationship Id="rId4" Type="http://schemas.openxmlformats.org/officeDocument/2006/relationships/image" Target="../media/image5.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2EC9-8AAE-95C1-CD60-02FBA1489468}"/>
              </a:ext>
            </a:extLst>
          </p:cNvPr>
          <p:cNvSpPr>
            <a:spLocks noGrp="1"/>
          </p:cNvSpPr>
          <p:nvPr>
            <p:ph type="ctrTitle"/>
          </p:nvPr>
        </p:nvSpPr>
        <p:spPr>
          <a:xfrm>
            <a:off x="385281" y="141269"/>
            <a:ext cx="11421438" cy="2609637"/>
          </a:xfrm>
        </p:spPr>
        <p:txBody>
          <a:bodyPr>
            <a:normAutofit fontScale="90000"/>
          </a:bodyPr>
          <a:lstStyle/>
          <a:p>
            <a:pPr algn="ctr"/>
            <a:r>
              <a:rPr lang="en-US" sz="6000" b="1" dirty="0">
                <a:latin typeface="Arial Black" panose="020B0A04020102020204" pitchFamily="34" charset="0"/>
              </a:rPr>
              <a:t>VISION-DRIVEN LEADERSHIP: SEEING BEYOND </a:t>
            </a:r>
            <a:br>
              <a:rPr lang="en-US" sz="6000" b="1" dirty="0">
                <a:latin typeface="Arial Black" panose="020B0A04020102020204" pitchFamily="34" charset="0"/>
              </a:rPr>
            </a:br>
            <a:r>
              <a:rPr lang="en-US" sz="6000" b="1" dirty="0">
                <a:latin typeface="Arial Black" panose="020B0A04020102020204" pitchFamily="34" charset="0"/>
              </a:rPr>
              <a:t>IMMEDIATE NEEDS</a:t>
            </a:r>
            <a:endParaRPr lang="en-US" dirty="0"/>
          </a:p>
        </p:txBody>
      </p:sp>
      <p:sp>
        <p:nvSpPr>
          <p:cNvPr id="3" name="Subtitle 2">
            <a:extLst>
              <a:ext uri="{FF2B5EF4-FFF2-40B4-BE49-F238E27FC236}">
                <a16:creationId xmlns:a16="http://schemas.microsoft.com/office/drawing/2014/main" id="{CC73E86A-6B79-273D-3C72-735B140D2FC9}"/>
              </a:ext>
            </a:extLst>
          </p:cNvPr>
          <p:cNvSpPr>
            <a:spLocks noGrp="1"/>
          </p:cNvSpPr>
          <p:nvPr>
            <p:ph type="subTitle" idx="1"/>
          </p:nvPr>
        </p:nvSpPr>
        <p:spPr>
          <a:xfrm>
            <a:off x="1159267" y="2750906"/>
            <a:ext cx="10058400" cy="2496621"/>
          </a:xfrm>
        </p:spPr>
        <p:txBody>
          <a:bodyPr>
            <a:noAutofit/>
          </a:bodyPr>
          <a:lstStyle/>
          <a:p>
            <a:pPr algn="ctr">
              <a:lnSpc>
                <a:spcPct val="100000"/>
              </a:lnSpc>
              <a:spcBef>
                <a:spcPts val="0"/>
              </a:spcBef>
              <a:spcAft>
                <a:spcPts val="0"/>
              </a:spcAft>
            </a:pPr>
            <a:r>
              <a:rPr lang="en-US" sz="1600" b="1" dirty="0">
                <a:solidFill>
                  <a:srgbClr val="C00000"/>
                </a:solidFill>
                <a:latin typeface="Times New Roman" panose="02020603050405020304" pitchFamily="18" charset="0"/>
                <a:cs typeface="Times New Roman" panose="02020603050405020304" pitchFamily="18" charset="0"/>
              </a:rPr>
              <a:t>Keynote Address for the Leadership Training Program of the Society of St. Vincent de Paul (SSVP),</a:t>
            </a:r>
          </a:p>
          <a:p>
            <a:pPr algn="ctr">
              <a:lnSpc>
                <a:spcPct val="100000"/>
              </a:lnSpc>
              <a:spcBef>
                <a:spcPts val="0"/>
              </a:spcBef>
              <a:spcAft>
                <a:spcPts val="0"/>
              </a:spcAft>
            </a:pPr>
            <a:r>
              <a:rPr lang="en-US" sz="1600" b="1" dirty="0">
                <a:solidFill>
                  <a:srgbClr val="C00000"/>
                </a:solidFill>
                <a:latin typeface="Times New Roman" panose="02020603050405020304" pitchFamily="18" charset="0"/>
                <a:cs typeface="Times New Roman" panose="02020603050405020304" pitchFamily="18" charset="0"/>
              </a:rPr>
              <a:t>Abuja Central Council, 2026 First Biannual Training. </a:t>
            </a:r>
          </a:p>
          <a:p>
            <a:pPr algn="ctr">
              <a:lnSpc>
                <a:spcPct val="100000"/>
              </a:lnSpc>
            </a:pPr>
            <a:r>
              <a:rPr lang="en-US" sz="1600" b="1" dirty="0">
                <a:solidFill>
                  <a:schemeClr val="tx1"/>
                </a:solidFill>
                <a:latin typeface="Times New Roman" panose="02020603050405020304" pitchFamily="18" charset="0"/>
                <a:cs typeface="Times New Roman" panose="02020603050405020304" pitchFamily="18" charset="0"/>
              </a:rPr>
              <a:t>General Theme:</a:t>
            </a:r>
            <a:r>
              <a:rPr lang="en-US" sz="1600" b="1" dirty="0">
                <a:solidFill>
                  <a:srgbClr val="C00000"/>
                </a:solidFill>
                <a:latin typeface="Times New Roman" panose="02020603050405020304" pitchFamily="18" charset="0"/>
                <a:cs typeface="Times New Roman" panose="02020603050405020304" pitchFamily="18" charset="0"/>
              </a:rPr>
              <a:t> “Disciplined Leadership for Lasting Vincentian Impact: Integrity, Financial Governance and Strong Systems.”</a:t>
            </a:r>
            <a:endParaRPr lang="en-US" sz="1600" dirty="0">
              <a:solidFill>
                <a:srgbClr val="00B050"/>
              </a:solidFill>
            </a:endParaRPr>
          </a:p>
          <a:p>
            <a:pPr>
              <a:lnSpc>
                <a:spcPct val="100000"/>
              </a:lnSpc>
              <a:spcBef>
                <a:spcPts val="0"/>
              </a:spcBef>
              <a:spcAft>
                <a:spcPts val="0"/>
              </a:spcAft>
            </a:pPr>
            <a:endParaRPr lang="en-US" sz="1600" dirty="0">
              <a:solidFill>
                <a:srgbClr val="00B050"/>
              </a:solidFill>
              <a:cs typeface="Times New Roman" panose="02020603050405020304" pitchFamily="18" charset="0"/>
            </a:endParaRPr>
          </a:p>
          <a:p>
            <a:pPr>
              <a:lnSpc>
                <a:spcPct val="100000"/>
              </a:lnSpc>
              <a:spcBef>
                <a:spcPts val="0"/>
              </a:spcBef>
              <a:spcAft>
                <a:spcPts val="0"/>
              </a:spcAft>
            </a:pPr>
            <a:r>
              <a:rPr lang="en-US" sz="1600" dirty="0">
                <a:solidFill>
                  <a:schemeClr val="tx1"/>
                </a:solidFill>
                <a:cs typeface="Times New Roman" panose="02020603050405020304" pitchFamily="18" charset="0"/>
              </a:rPr>
              <a:t>Date: 30</a:t>
            </a:r>
            <a:r>
              <a:rPr lang="en-US" sz="1600" baseline="30000" dirty="0">
                <a:solidFill>
                  <a:schemeClr val="tx1"/>
                </a:solidFill>
                <a:cs typeface="Times New Roman" panose="02020603050405020304" pitchFamily="18" charset="0"/>
              </a:rPr>
              <a:t>th</a:t>
            </a:r>
            <a:r>
              <a:rPr lang="en-US" sz="1600" dirty="0">
                <a:solidFill>
                  <a:schemeClr val="tx1"/>
                </a:solidFill>
                <a:cs typeface="Times New Roman" panose="02020603050405020304" pitchFamily="18" charset="0"/>
              </a:rPr>
              <a:t> May, 2026</a:t>
            </a:r>
          </a:p>
          <a:p>
            <a:pPr>
              <a:lnSpc>
                <a:spcPct val="100000"/>
              </a:lnSpc>
              <a:spcBef>
                <a:spcPts val="0"/>
              </a:spcBef>
              <a:spcAft>
                <a:spcPts val="0"/>
              </a:spcAft>
            </a:pPr>
            <a:r>
              <a:rPr lang="en-US" sz="1600" dirty="0">
                <a:solidFill>
                  <a:schemeClr val="tx1"/>
                </a:solidFill>
                <a:cs typeface="Times New Roman" panose="02020603050405020304" pitchFamily="18" charset="0"/>
              </a:rPr>
              <a:t>Time: 9:00am</a:t>
            </a:r>
          </a:p>
          <a:p>
            <a:pPr>
              <a:lnSpc>
                <a:spcPct val="100000"/>
              </a:lnSpc>
              <a:spcBef>
                <a:spcPts val="0"/>
              </a:spcBef>
              <a:spcAft>
                <a:spcPts val="0"/>
              </a:spcAft>
            </a:pPr>
            <a:r>
              <a:rPr lang="en-US" sz="1600" dirty="0">
                <a:solidFill>
                  <a:schemeClr val="tx1"/>
                </a:solidFill>
                <a:cs typeface="Times New Roman" panose="02020603050405020304" pitchFamily="18" charset="0"/>
              </a:rPr>
              <a:t>Venue: St Christopher Catholic Church, Games Village, FCT, Abuja.</a:t>
            </a:r>
          </a:p>
          <a:p>
            <a:pPr>
              <a:lnSpc>
                <a:spcPct val="100000"/>
              </a:lnSpc>
              <a:spcBef>
                <a:spcPts val="0"/>
              </a:spcBef>
              <a:spcAft>
                <a:spcPts val="0"/>
              </a:spcAft>
            </a:pPr>
            <a:endParaRPr lang="en-US" sz="1600" dirty="0">
              <a:solidFill>
                <a:srgbClr val="00B050"/>
              </a:solidFill>
              <a:cs typeface="Times New Roman" panose="02020603050405020304" pitchFamily="18" charset="0"/>
            </a:endParaRPr>
          </a:p>
          <a:p>
            <a:pPr algn="r">
              <a:lnSpc>
                <a:spcPct val="100000"/>
              </a:lnSpc>
              <a:spcBef>
                <a:spcPts val="0"/>
              </a:spcBef>
              <a:spcAft>
                <a:spcPts val="0"/>
              </a:spcAft>
            </a:pPr>
            <a:endParaRPr lang="en-US" sz="1600" b="1" dirty="0">
              <a:solidFill>
                <a:schemeClr val="tx1"/>
              </a:solidFill>
              <a:cs typeface="Times New Roman" panose="02020603050405020304" pitchFamily="18" charset="0"/>
            </a:endParaRPr>
          </a:p>
          <a:p>
            <a:pPr algn="r">
              <a:lnSpc>
                <a:spcPct val="100000"/>
              </a:lnSpc>
              <a:spcBef>
                <a:spcPts val="0"/>
              </a:spcBef>
              <a:spcAft>
                <a:spcPts val="0"/>
              </a:spcAft>
            </a:pPr>
            <a:r>
              <a:rPr lang="en-US" sz="1600" b="1" dirty="0">
                <a:solidFill>
                  <a:schemeClr val="tx1"/>
                </a:solidFill>
                <a:cs typeface="Times New Roman" panose="02020603050405020304" pitchFamily="18" charset="0"/>
              </a:rPr>
              <a:t>Rev. Fr. Johncross Onyedikachi Ozor, </a:t>
            </a:r>
            <a:r>
              <a:rPr lang="en-US" sz="1600" b="1" dirty="0" err="1">
                <a:solidFill>
                  <a:schemeClr val="tx1"/>
                </a:solidFill>
                <a:cs typeface="Times New Roman" panose="02020603050405020304" pitchFamily="18" charset="0"/>
              </a:rPr>
              <a:t>ocd</a:t>
            </a:r>
            <a:r>
              <a:rPr lang="en-US" sz="1600" b="1" dirty="0">
                <a:solidFill>
                  <a:schemeClr val="tx1"/>
                </a:solidFill>
                <a:cs typeface="Times New Roman" panose="02020603050405020304" pitchFamily="18" charset="0"/>
              </a:rPr>
              <a:t>.</a:t>
            </a:r>
          </a:p>
          <a:p>
            <a:pPr algn="ctr">
              <a:lnSpc>
                <a:spcPct val="170000"/>
              </a:lnSpc>
            </a:pPr>
            <a:endParaRPr lang="en-US" sz="16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0782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88AAA-FD84-9501-1ECE-F8D79CA2C39A}"/>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D3C249C-B5DE-3CA0-037F-3F87F9509A95}"/>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The world today does not merely need leaders who can manage activities; it needs leaders who can sustain vision. It needs leaders who can see beyond temporary relief and begin to build lasting transformation. It needs leaders who can combine charity with strategy, compassion with accountability, and service with foresight.</a:t>
            </a:r>
          </a:p>
          <a:p>
            <a:r>
              <a:rPr lang="en-US" sz="3200" dirty="0">
                <a:latin typeface="Times New Roman" panose="02020603050405020304" pitchFamily="18" charset="0"/>
                <a:cs typeface="Times New Roman" panose="02020603050405020304" pitchFamily="18" charset="0"/>
              </a:rPr>
              <a:t>This brings us to our reflection today:</a:t>
            </a:r>
          </a:p>
          <a:p>
            <a:endParaRPr lang="en-US" sz="32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D66F9083-0648-6454-4453-2F125744AD2D}"/>
              </a:ext>
            </a:extLst>
          </p:cNvPr>
          <p:cNvSpPr>
            <a:spLocks noGrp="1"/>
          </p:cNvSpPr>
          <p:nvPr>
            <p:ph type="dt" sz="half" idx="10"/>
          </p:nvPr>
        </p:nvSpPr>
        <p:spPr/>
        <p:txBody>
          <a:bodyPr/>
          <a:lstStyle/>
          <a:p>
            <a:fld id="{56E14972-32E2-471D-AD1E-C946427D96BF}" type="datetime1">
              <a:rPr lang="en-US" smtClean="0"/>
              <a:t>5/29/2026</a:t>
            </a:fld>
            <a:endParaRPr lang="en-US" dirty="0"/>
          </a:p>
        </p:txBody>
      </p:sp>
      <p:sp>
        <p:nvSpPr>
          <p:cNvPr id="5" name="Footer Placeholder 4">
            <a:extLst>
              <a:ext uri="{FF2B5EF4-FFF2-40B4-BE49-F238E27FC236}">
                <a16:creationId xmlns:a16="http://schemas.microsoft.com/office/drawing/2014/main" id="{B0726E6E-9CEF-3330-6E2C-527793D2B274}"/>
              </a:ext>
            </a:extLst>
          </p:cNvPr>
          <p:cNvSpPr>
            <a:spLocks noGrp="1"/>
          </p:cNvSpPr>
          <p:nvPr>
            <p:ph type="ftr" sz="quarter" idx="11"/>
          </p:nvPr>
        </p:nvSpPr>
        <p:spPr>
          <a:xfrm>
            <a:off x="2661008" y="6277509"/>
            <a:ext cx="7450751" cy="680963"/>
          </a:xfrm>
        </p:spPr>
        <p:txBody>
          <a:bodyPr/>
          <a:lstStyle/>
          <a:p>
            <a:r>
              <a:rPr lang="en-US" sz="1050" b="1" dirty="0"/>
              <a:t>Society of St Vincent de Paul, Abuja central Council || Vision-driven leadership: seeing beyond immediate needs   </a:t>
            </a:r>
          </a:p>
          <a:p>
            <a:r>
              <a:rPr lang="en-US" sz="1050" b="1" dirty="0"/>
              <a:t>Rev. Fr. Johncross Onyedikachi, Ozor, OCD.</a:t>
            </a:r>
          </a:p>
        </p:txBody>
      </p:sp>
      <p:sp>
        <p:nvSpPr>
          <p:cNvPr id="6" name="Slide Number Placeholder 5">
            <a:extLst>
              <a:ext uri="{FF2B5EF4-FFF2-40B4-BE49-F238E27FC236}">
                <a16:creationId xmlns:a16="http://schemas.microsoft.com/office/drawing/2014/main" id="{3BC7E624-7ADE-4324-7CB4-B0A98FB19E0E}"/>
              </a:ext>
            </a:extLst>
          </p:cNvPr>
          <p:cNvSpPr>
            <a:spLocks noGrp="1"/>
          </p:cNvSpPr>
          <p:nvPr>
            <p:ph type="sldNum" sz="quarter" idx="12"/>
          </p:nvPr>
        </p:nvSpPr>
        <p:spPr/>
        <p:txBody>
          <a:bodyPr/>
          <a:lstStyle/>
          <a:p>
            <a:fld id="{6113E31D-E2AB-40D1-8B51-AFA5AFEF393A}" type="slidenum">
              <a:rPr lang="en-US" smtClean="0"/>
              <a:t>2</a:t>
            </a:fld>
            <a:endParaRPr lang="en-US" dirty="0"/>
          </a:p>
        </p:txBody>
      </p:sp>
    </p:spTree>
    <p:extLst>
      <p:ext uri="{BB962C8B-B14F-4D97-AF65-F5344CB8AC3E}">
        <p14:creationId xmlns:p14="http://schemas.microsoft.com/office/powerpoint/2010/main" val="148872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AC208-8FD6-3EC8-8387-8BBE3312066A}"/>
              </a:ext>
            </a:extLst>
          </p:cNvPr>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“Vision-Driven Leadership: Seeing Beyond Immediate Needs”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4E2C2C3-9F13-4080-AF04-1001C1EDEA3D}"/>
              </a:ext>
            </a:extLst>
          </p:cNvPr>
          <p:cNvSpPr>
            <a:spLocks noGrp="1"/>
          </p:cNvSpPr>
          <p:nvPr>
            <p:ph idx="1"/>
          </p:nvPr>
        </p:nvSpPr>
        <p:spPr/>
        <p:txBody>
          <a:bodyPr>
            <a:normAutofit/>
          </a:bodyPr>
          <a:lstStyle/>
          <a:p>
            <a:r>
              <a:rPr lang="en-US" sz="4000" dirty="0">
                <a:latin typeface="Times New Roman" panose="02020603050405020304" pitchFamily="18" charset="0"/>
                <a:cs typeface="Times New Roman" panose="02020603050405020304" pitchFamily="18" charset="0"/>
              </a:rPr>
              <a:t>At the heart of Vincentian spirituality is compassionate service to the poor. Yet authentic Vincentian leadership goes further than responding emotionally to suffering. It seeks to understand the roots of suffering, to preserve human dignity, and to create structures that bring lasting hope.</a:t>
            </a:r>
          </a:p>
        </p:txBody>
      </p:sp>
      <p:sp>
        <p:nvSpPr>
          <p:cNvPr id="4" name="Date Placeholder 3">
            <a:extLst>
              <a:ext uri="{FF2B5EF4-FFF2-40B4-BE49-F238E27FC236}">
                <a16:creationId xmlns:a16="http://schemas.microsoft.com/office/drawing/2014/main" id="{655D9C6D-8A9E-0E50-35F6-5225090B6713}"/>
              </a:ext>
            </a:extLst>
          </p:cNvPr>
          <p:cNvSpPr>
            <a:spLocks noGrp="1"/>
          </p:cNvSpPr>
          <p:nvPr>
            <p:ph type="dt" sz="half" idx="10"/>
          </p:nvPr>
        </p:nvSpPr>
        <p:spPr/>
        <p:txBody>
          <a:bodyPr/>
          <a:lstStyle/>
          <a:p>
            <a:fld id="{94608E58-4582-4F10-9C6E-7F5BCB94E161}" type="datetime1">
              <a:rPr lang="en-US" smtClean="0"/>
              <a:t>5/29/2026</a:t>
            </a:fld>
            <a:endParaRPr lang="en-US" dirty="0"/>
          </a:p>
        </p:txBody>
      </p:sp>
      <p:sp>
        <p:nvSpPr>
          <p:cNvPr id="6" name="Slide Number Placeholder 5">
            <a:extLst>
              <a:ext uri="{FF2B5EF4-FFF2-40B4-BE49-F238E27FC236}">
                <a16:creationId xmlns:a16="http://schemas.microsoft.com/office/drawing/2014/main" id="{104B2AC7-C11D-43A6-DAE1-9D1C577C4726}"/>
              </a:ext>
            </a:extLst>
          </p:cNvPr>
          <p:cNvSpPr>
            <a:spLocks noGrp="1"/>
          </p:cNvSpPr>
          <p:nvPr>
            <p:ph type="sldNum" sz="quarter" idx="12"/>
          </p:nvPr>
        </p:nvSpPr>
        <p:spPr/>
        <p:txBody>
          <a:bodyPr/>
          <a:lstStyle/>
          <a:p>
            <a:fld id="{6113E31D-E2AB-40D1-8B51-AFA5AFEF393A}" type="slidenum">
              <a:rPr lang="en-US" smtClean="0"/>
              <a:t>3</a:t>
            </a:fld>
            <a:endParaRPr lang="en-US" dirty="0"/>
          </a:p>
        </p:txBody>
      </p:sp>
      <p:sp>
        <p:nvSpPr>
          <p:cNvPr id="7" name="Footer Placeholder 4">
            <a:extLst>
              <a:ext uri="{FF2B5EF4-FFF2-40B4-BE49-F238E27FC236}">
                <a16:creationId xmlns:a16="http://schemas.microsoft.com/office/drawing/2014/main" id="{AB8D11FF-1F01-E846-CBC4-2DED07BE703C}"/>
              </a:ext>
            </a:extLst>
          </p:cNvPr>
          <p:cNvSpPr>
            <a:spLocks noGrp="1"/>
          </p:cNvSpPr>
          <p:nvPr>
            <p:ph type="ftr" sz="quarter" idx="11"/>
          </p:nvPr>
        </p:nvSpPr>
        <p:spPr>
          <a:xfrm>
            <a:off x="2630186" y="6298057"/>
            <a:ext cx="7450751" cy="680963"/>
          </a:xfrm>
        </p:spPr>
        <p:txBody>
          <a:bodyPr/>
          <a:lstStyle/>
          <a:p>
            <a:r>
              <a:rPr lang="en-US" sz="1050" b="1" dirty="0"/>
              <a:t>Society of St Vincent de Paul, Abuja central Council || Vision-driven leadership: seeing beyond immediate needs   </a:t>
            </a:r>
          </a:p>
          <a:p>
            <a:r>
              <a:rPr lang="en-US" sz="1050" b="1" dirty="0"/>
              <a:t>Rev. Fr. Johncross Onyedikachi, Ozor, OCD.</a:t>
            </a:r>
          </a:p>
        </p:txBody>
      </p:sp>
    </p:spTree>
    <p:extLst>
      <p:ext uri="{BB962C8B-B14F-4D97-AF65-F5344CB8AC3E}">
        <p14:creationId xmlns:p14="http://schemas.microsoft.com/office/powerpoint/2010/main" val="3122399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14A54-FAED-DD4D-4A7F-A0FF9A27030C}"/>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A hungry person may need bread today. But vision-driven leadership asks:</a:t>
            </a:r>
          </a:p>
        </p:txBody>
      </p:sp>
      <p:sp>
        <p:nvSpPr>
          <p:cNvPr id="3" name="Content Placeholder 2">
            <a:extLst>
              <a:ext uri="{FF2B5EF4-FFF2-40B4-BE49-F238E27FC236}">
                <a16:creationId xmlns:a16="http://schemas.microsoft.com/office/drawing/2014/main" id="{0CD8C145-5161-CBF3-5F95-5B859C32C0D1}"/>
              </a:ext>
            </a:extLst>
          </p:cNvPr>
          <p:cNvSpPr>
            <a:spLocks noGrp="1"/>
          </p:cNvSpPr>
          <p:nvPr>
            <p:ph idx="1"/>
          </p:nvPr>
        </p:nvSpPr>
        <p:spPr/>
        <p:txBody>
          <a:bodyPr/>
          <a:lstStyle/>
          <a:p>
            <a:pPr lvl="0">
              <a:buFont typeface="Courier New" panose="02070309020205020404" pitchFamily="49" charset="0"/>
              <a:buChar char="o"/>
            </a:pPr>
            <a:r>
              <a:rPr lang="en-US" sz="2800" dirty="0">
                <a:latin typeface="Times New Roman" panose="02020603050405020304" pitchFamily="18" charset="0"/>
                <a:cs typeface="Times New Roman" panose="02020603050405020304" pitchFamily="18" charset="0"/>
              </a:rPr>
              <a:t>Why is this person hungry?</a:t>
            </a:r>
          </a:p>
          <a:p>
            <a:pPr lvl="0">
              <a:buFont typeface="Courier New" panose="02070309020205020404" pitchFamily="49" charset="0"/>
              <a:buChar char="o"/>
            </a:pPr>
            <a:r>
              <a:rPr lang="en-US" sz="2800" dirty="0">
                <a:latin typeface="Times New Roman" panose="02020603050405020304" pitchFamily="18" charset="0"/>
                <a:cs typeface="Times New Roman" panose="02020603050405020304" pitchFamily="18" charset="0"/>
              </a:rPr>
              <a:t>What system failed?</a:t>
            </a:r>
          </a:p>
          <a:p>
            <a:pPr lvl="0">
              <a:buFont typeface="Courier New" panose="02070309020205020404" pitchFamily="49" charset="0"/>
              <a:buChar char="o"/>
            </a:pPr>
            <a:r>
              <a:rPr lang="en-US" sz="2800" dirty="0">
                <a:latin typeface="Times New Roman" panose="02020603050405020304" pitchFamily="18" charset="0"/>
                <a:cs typeface="Times New Roman" panose="02020603050405020304" pitchFamily="18" charset="0"/>
              </a:rPr>
              <a:t>How can we restore dignity and opportunity?</a:t>
            </a:r>
          </a:p>
          <a:p>
            <a:pPr lvl="0">
              <a:buFont typeface="Courier New" panose="02070309020205020404" pitchFamily="49" charset="0"/>
              <a:buChar char="o"/>
            </a:pPr>
            <a:r>
              <a:rPr lang="en-US" sz="2800" dirty="0">
                <a:latin typeface="Times New Roman" panose="02020603050405020304" pitchFamily="18" charset="0"/>
                <a:cs typeface="Times New Roman" panose="02020603050405020304" pitchFamily="18" charset="0"/>
              </a:rPr>
              <a:t>What must be done so that future generations will not remain trapped in the same cycle?</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r>
              <a:rPr lang="en-US" dirty="0">
                <a:latin typeface="Arial Black" panose="020B0A04020102020204" pitchFamily="34" charset="0"/>
              </a:rPr>
              <a:t>True leadership sees beyond the emergency into the future.</a:t>
            </a:r>
            <a:endParaRPr lang="en-US" dirty="0">
              <a:latin typeface="Arial Black" panose="020B0A0402010202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1C3FA91C-092E-AA9B-F154-525E2F89DB2F}"/>
              </a:ext>
            </a:extLst>
          </p:cNvPr>
          <p:cNvSpPr>
            <a:spLocks noGrp="1"/>
          </p:cNvSpPr>
          <p:nvPr>
            <p:ph type="dt" sz="half" idx="10"/>
          </p:nvPr>
        </p:nvSpPr>
        <p:spPr/>
        <p:txBody>
          <a:bodyPr/>
          <a:lstStyle/>
          <a:p>
            <a:fld id="{0ECC787B-C7CD-405F-95D8-1E3528A65DD6}" type="datetime1">
              <a:rPr lang="en-US" smtClean="0"/>
              <a:t>5/29/2026</a:t>
            </a:fld>
            <a:endParaRPr lang="en-US" dirty="0"/>
          </a:p>
        </p:txBody>
      </p:sp>
      <p:sp>
        <p:nvSpPr>
          <p:cNvPr id="6" name="Slide Number Placeholder 5">
            <a:extLst>
              <a:ext uri="{FF2B5EF4-FFF2-40B4-BE49-F238E27FC236}">
                <a16:creationId xmlns:a16="http://schemas.microsoft.com/office/drawing/2014/main" id="{160EB99E-B0D1-A385-D730-0997F985368F}"/>
              </a:ext>
            </a:extLst>
          </p:cNvPr>
          <p:cNvSpPr>
            <a:spLocks noGrp="1"/>
          </p:cNvSpPr>
          <p:nvPr>
            <p:ph type="sldNum" sz="quarter" idx="12"/>
          </p:nvPr>
        </p:nvSpPr>
        <p:spPr/>
        <p:txBody>
          <a:bodyPr/>
          <a:lstStyle/>
          <a:p>
            <a:fld id="{6113E31D-E2AB-40D1-8B51-AFA5AFEF393A}" type="slidenum">
              <a:rPr lang="en-US" smtClean="0"/>
              <a:t>4</a:t>
            </a:fld>
            <a:endParaRPr lang="en-US" dirty="0"/>
          </a:p>
        </p:txBody>
      </p:sp>
      <p:sp>
        <p:nvSpPr>
          <p:cNvPr id="7" name="Footer Placeholder 4">
            <a:extLst>
              <a:ext uri="{FF2B5EF4-FFF2-40B4-BE49-F238E27FC236}">
                <a16:creationId xmlns:a16="http://schemas.microsoft.com/office/drawing/2014/main" id="{7008DFC3-FB95-50B4-BC63-A72A19E5B9B1}"/>
              </a:ext>
            </a:extLst>
          </p:cNvPr>
          <p:cNvSpPr>
            <a:spLocks noGrp="1"/>
          </p:cNvSpPr>
          <p:nvPr>
            <p:ph type="ftr" sz="quarter" idx="11"/>
          </p:nvPr>
        </p:nvSpPr>
        <p:spPr>
          <a:xfrm>
            <a:off x="2661008" y="6277509"/>
            <a:ext cx="7450751" cy="680963"/>
          </a:xfrm>
        </p:spPr>
        <p:txBody>
          <a:bodyPr/>
          <a:lstStyle/>
          <a:p>
            <a:r>
              <a:rPr lang="en-US" sz="1050" b="1" dirty="0"/>
              <a:t>Society of St Vincent de Paul, Abuja central Council || Vision-driven leadership: seeing beyond immediate needs   </a:t>
            </a:r>
          </a:p>
          <a:p>
            <a:r>
              <a:rPr lang="en-US" sz="1050" b="1" dirty="0"/>
              <a:t>Rev. Fr. Johncross Onyedikachi, Ozor, OCD.</a:t>
            </a:r>
          </a:p>
        </p:txBody>
      </p:sp>
    </p:spTree>
    <p:extLst>
      <p:ext uri="{BB962C8B-B14F-4D97-AF65-F5344CB8AC3E}">
        <p14:creationId xmlns:p14="http://schemas.microsoft.com/office/powerpoint/2010/main" val="1389358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AE01-D910-5B67-03B7-6E2E8F559946}"/>
              </a:ext>
            </a:extLst>
          </p:cNvPr>
          <p:cNvSpPr>
            <a:spLocks noGrp="1"/>
          </p:cNvSpPr>
          <p:nvPr>
            <p:ph type="title"/>
          </p:nvPr>
        </p:nvSpPr>
        <p:spPr>
          <a:xfrm>
            <a:off x="1097280" y="821934"/>
            <a:ext cx="10058400" cy="843508"/>
          </a:xfrm>
        </p:spPr>
        <p:txBody>
          <a:bodyPr>
            <a:normAutofit fontScale="90000"/>
          </a:bodyPr>
          <a:lstStyle/>
          <a:p>
            <a:r>
              <a:rPr lang="en-US" sz="4400" b="1" dirty="0">
                <a:latin typeface="Times New Roman" panose="02020603050405020304" pitchFamily="18" charset="0"/>
                <a:cs typeface="Times New Roman" panose="02020603050405020304" pitchFamily="18" charset="0"/>
              </a:rPr>
              <a:t>1. Understanding Vision-Driven Leadership</a:t>
            </a:r>
          </a:p>
        </p:txBody>
      </p:sp>
      <p:sp>
        <p:nvSpPr>
          <p:cNvPr id="3" name="Content Placeholder 2">
            <a:extLst>
              <a:ext uri="{FF2B5EF4-FFF2-40B4-BE49-F238E27FC236}">
                <a16:creationId xmlns:a16="http://schemas.microsoft.com/office/drawing/2014/main" id="{7BC215CD-F0CB-7021-B8D4-728DC472203C}"/>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Vision-driven leadership is leadership guided by a clear sense of purpose, direction, and long-term impact.</a:t>
            </a:r>
          </a:p>
          <a:p>
            <a:r>
              <a:rPr lang="en-US" sz="3600" dirty="0">
                <a:latin typeface="Times New Roman" panose="02020603050405020304" pitchFamily="18" charset="0"/>
                <a:cs typeface="Times New Roman" panose="02020603050405020304" pitchFamily="18" charset="0"/>
              </a:rPr>
              <a:t>A vision-driven leader does not merely react to situations. He or she anticipates the future, inspires people toward a mission, and builds systems capable of sustaining transformation.</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88E365FC-37D9-5083-4725-1678604EFAF9}"/>
              </a:ext>
            </a:extLst>
          </p:cNvPr>
          <p:cNvSpPr>
            <a:spLocks noGrp="1"/>
          </p:cNvSpPr>
          <p:nvPr>
            <p:ph type="dt" sz="half" idx="10"/>
          </p:nvPr>
        </p:nvSpPr>
        <p:spPr/>
        <p:txBody>
          <a:bodyPr/>
          <a:lstStyle/>
          <a:p>
            <a:fld id="{9C090343-EB1E-42D9-92D7-1AC57BF4420E}" type="datetime1">
              <a:rPr lang="en-US" smtClean="0"/>
              <a:t>5/29/2026</a:t>
            </a:fld>
            <a:endParaRPr lang="en-US" dirty="0"/>
          </a:p>
        </p:txBody>
      </p:sp>
      <p:sp>
        <p:nvSpPr>
          <p:cNvPr id="6" name="Slide Number Placeholder 5">
            <a:extLst>
              <a:ext uri="{FF2B5EF4-FFF2-40B4-BE49-F238E27FC236}">
                <a16:creationId xmlns:a16="http://schemas.microsoft.com/office/drawing/2014/main" id="{B53F1617-1EA6-EAA0-1558-0295757CE89F}"/>
              </a:ext>
            </a:extLst>
          </p:cNvPr>
          <p:cNvSpPr>
            <a:spLocks noGrp="1"/>
          </p:cNvSpPr>
          <p:nvPr>
            <p:ph type="sldNum" sz="quarter" idx="12"/>
          </p:nvPr>
        </p:nvSpPr>
        <p:spPr/>
        <p:txBody>
          <a:bodyPr/>
          <a:lstStyle/>
          <a:p>
            <a:fld id="{6113E31D-E2AB-40D1-8B51-AFA5AFEF393A}" type="slidenum">
              <a:rPr lang="en-US" smtClean="0"/>
              <a:t>5</a:t>
            </a:fld>
            <a:endParaRPr lang="en-US" dirty="0"/>
          </a:p>
        </p:txBody>
      </p:sp>
      <p:sp>
        <p:nvSpPr>
          <p:cNvPr id="7" name="Footer Placeholder 4">
            <a:extLst>
              <a:ext uri="{FF2B5EF4-FFF2-40B4-BE49-F238E27FC236}">
                <a16:creationId xmlns:a16="http://schemas.microsoft.com/office/drawing/2014/main" id="{515672C7-B996-69F4-B29E-78D61C8BC6C7}"/>
              </a:ext>
            </a:extLst>
          </p:cNvPr>
          <p:cNvSpPr>
            <a:spLocks noGrp="1"/>
          </p:cNvSpPr>
          <p:nvPr>
            <p:ph type="ftr" sz="quarter" idx="11"/>
          </p:nvPr>
        </p:nvSpPr>
        <p:spPr>
          <a:xfrm>
            <a:off x="2661008" y="6277509"/>
            <a:ext cx="7450751" cy="680963"/>
          </a:xfrm>
        </p:spPr>
        <p:txBody>
          <a:bodyPr/>
          <a:lstStyle/>
          <a:p>
            <a:r>
              <a:rPr lang="en-US" sz="1050" b="1" dirty="0"/>
              <a:t>Society of St Vincent de Paul, Abuja central Council || Vision-driven leadership: seeing beyond immediate needs   </a:t>
            </a:r>
          </a:p>
          <a:p>
            <a:r>
              <a:rPr lang="en-US" sz="1050" b="1" dirty="0"/>
              <a:t>Rev. Fr. Johncross Onyedikachi, Ozor, OCD.</a:t>
            </a:r>
          </a:p>
        </p:txBody>
      </p:sp>
    </p:spTree>
    <p:extLst>
      <p:ext uri="{BB962C8B-B14F-4D97-AF65-F5344CB8AC3E}">
        <p14:creationId xmlns:p14="http://schemas.microsoft.com/office/powerpoint/2010/main" val="3558889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44826-E0D0-E31B-4052-A451DD3E2ED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Vision is the ability to see:</a:t>
            </a:r>
          </a:p>
        </p:txBody>
      </p:sp>
      <p:sp>
        <p:nvSpPr>
          <p:cNvPr id="3" name="Content Placeholder 2">
            <a:extLst>
              <a:ext uri="{FF2B5EF4-FFF2-40B4-BE49-F238E27FC236}">
                <a16:creationId xmlns:a16="http://schemas.microsoft.com/office/drawing/2014/main" id="{11034E26-704B-34C5-21A8-2026A8168ACF}"/>
              </a:ext>
            </a:extLst>
          </p:cNvPr>
          <p:cNvSpPr>
            <a:spLocks noGrp="1"/>
          </p:cNvSpPr>
          <p:nvPr>
            <p:ph idx="1"/>
          </p:nvPr>
        </p:nvSpPr>
        <p:spPr/>
        <p:txBody>
          <a:bodyPr>
            <a:normAutofit/>
          </a:bodyPr>
          <a:lstStyle/>
          <a:p>
            <a:pPr lvl="0">
              <a:buFont typeface="Courier New" panose="02070309020205020404" pitchFamily="49" charset="0"/>
              <a:buChar char="o"/>
            </a:pPr>
            <a:r>
              <a:rPr lang="en-US" sz="2800" dirty="0">
                <a:latin typeface="Times New Roman" panose="02020603050405020304" pitchFamily="18" charset="0"/>
                <a:cs typeface="Times New Roman" panose="02020603050405020304" pitchFamily="18" charset="0"/>
              </a:rPr>
              <a:t>Beyond the present moment</a:t>
            </a:r>
          </a:p>
          <a:p>
            <a:pPr lvl="0">
              <a:buFont typeface="Courier New" panose="02070309020205020404" pitchFamily="49" charset="0"/>
              <a:buChar char="o"/>
            </a:pPr>
            <a:r>
              <a:rPr lang="en-US" sz="2800" dirty="0">
                <a:latin typeface="Times New Roman" panose="02020603050405020304" pitchFamily="18" charset="0"/>
                <a:cs typeface="Times New Roman" panose="02020603050405020304" pitchFamily="18" charset="0"/>
              </a:rPr>
              <a:t>Beyond personal comfort</a:t>
            </a:r>
          </a:p>
          <a:p>
            <a:pPr lvl="0">
              <a:buFont typeface="Courier New" panose="02070309020205020404" pitchFamily="49" charset="0"/>
              <a:buChar char="o"/>
            </a:pPr>
            <a:r>
              <a:rPr lang="en-US" sz="2800" dirty="0">
                <a:latin typeface="Times New Roman" panose="02020603050405020304" pitchFamily="18" charset="0"/>
                <a:cs typeface="Times New Roman" panose="02020603050405020304" pitchFamily="18" charset="0"/>
              </a:rPr>
              <a:t>Beyond short-term applause</a:t>
            </a:r>
          </a:p>
          <a:p>
            <a:pPr lvl="0">
              <a:buFont typeface="Courier New" panose="02070309020205020404" pitchFamily="49" charset="0"/>
              <a:buChar char="o"/>
            </a:pPr>
            <a:r>
              <a:rPr lang="en-US" sz="2800" dirty="0">
                <a:latin typeface="Times New Roman" panose="02020603050405020304" pitchFamily="18" charset="0"/>
                <a:cs typeface="Times New Roman" panose="02020603050405020304" pitchFamily="18" charset="0"/>
              </a:rPr>
              <a:t>Beyond immediate crises</a:t>
            </a:r>
          </a:p>
          <a:p>
            <a:pPr lvl="0">
              <a:buFont typeface="Courier New" panose="02070309020205020404" pitchFamily="49" charset="0"/>
              <a:buChar char="o"/>
            </a:pPr>
            <a:r>
              <a:rPr lang="en-US" sz="2800" dirty="0">
                <a:latin typeface="Times New Roman" panose="02020603050405020304" pitchFamily="18" charset="0"/>
                <a:cs typeface="Times New Roman" panose="02020603050405020304" pitchFamily="18" charset="0"/>
              </a:rPr>
              <a:t>Beyond individual interests</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2BC5BBC7-2D40-3204-63C1-343DFD767DC8}"/>
              </a:ext>
            </a:extLst>
          </p:cNvPr>
          <p:cNvSpPr>
            <a:spLocks noGrp="1"/>
          </p:cNvSpPr>
          <p:nvPr>
            <p:ph type="dt" sz="half" idx="10"/>
          </p:nvPr>
        </p:nvSpPr>
        <p:spPr/>
        <p:txBody>
          <a:bodyPr/>
          <a:lstStyle/>
          <a:p>
            <a:fld id="{7671BBEF-5B86-43BF-8E52-F1A8CDC8C9D0}" type="datetime1">
              <a:rPr lang="en-US" smtClean="0"/>
              <a:t>5/29/2026</a:t>
            </a:fld>
            <a:endParaRPr lang="en-US" dirty="0"/>
          </a:p>
        </p:txBody>
      </p:sp>
      <p:sp>
        <p:nvSpPr>
          <p:cNvPr id="6" name="Slide Number Placeholder 5">
            <a:extLst>
              <a:ext uri="{FF2B5EF4-FFF2-40B4-BE49-F238E27FC236}">
                <a16:creationId xmlns:a16="http://schemas.microsoft.com/office/drawing/2014/main" id="{2AA715F8-1AD2-62A5-DDEC-F6AA12058798}"/>
              </a:ext>
            </a:extLst>
          </p:cNvPr>
          <p:cNvSpPr>
            <a:spLocks noGrp="1"/>
          </p:cNvSpPr>
          <p:nvPr>
            <p:ph type="sldNum" sz="quarter" idx="12"/>
          </p:nvPr>
        </p:nvSpPr>
        <p:spPr/>
        <p:txBody>
          <a:bodyPr/>
          <a:lstStyle/>
          <a:p>
            <a:fld id="{6113E31D-E2AB-40D1-8B51-AFA5AFEF393A}" type="slidenum">
              <a:rPr lang="en-US" smtClean="0"/>
              <a:t>6</a:t>
            </a:fld>
            <a:endParaRPr lang="en-US" dirty="0"/>
          </a:p>
        </p:txBody>
      </p:sp>
      <p:sp>
        <p:nvSpPr>
          <p:cNvPr id="5" name="Footer Placeholder 4">
            <a:extLst>
              <a:ext uri="{FF2B5EF4-FFF2-40B4-BE49-F238E27FC236}">
                <a16:creationId xmlns:a16="http://schemas.microsoft.com/office/drawing/2014/main" id="{563FB6FD-C109-5D7E-CA22-A100917D0CC6}"/>
              </a:ext>
            </a:extLst>
          </p:cNvPr>
          <p:cNvSpPr>
            <a:spLocks noGrp="1"/>
          </p:cNvSpPr>
          <p:nvPr>
            <p:ph type="ftr" sz="quarter" idx="11"/>
          </p:nvPr>
        </p:nvSpPr>
        <p:spPr>
          <a:xfrm>
            <a:off x="2661008" y="6277509"/>
            <a:ext cx="7450751" cy="680963"/>
          </a:xfrm>
        </p:spPr>
        <p:txBody>
          <a:bodyPr/>
          <a:lstStyle/>
          <a:p>
            <a:r>
              <a:rPr lang="en-US" sz="1050" b="1" dirty="0"/>
              <a:t>Society of St Vincent de Paul, Abuja central Council || Vision-driven leadership: seeing beyond immediate needs   </a:t>
            </a:r>
          </a:p>
          <a:p>
            <a:r>
              <a:rPr lang="en-US" sz="1050" b="1" dirty="0"/>
              <a:t>Rev. Fr. Johncross Onyedikachi, Ozor, OCD.</a:t>
            </a:r>
          </a:p>
        </p:txBody>
      </p:sp>
    </p:spTree>
    <p:extLst>
      <p:ext uri="{BB962C8B-B14F-4D97-AF65-F5344CB8AC3E}">
        <p14:creationId xmlns:p14="http://schemas.microsoft.com/office/powerpoint/2010/main" val="3475071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1F619-B17E-5D12-3660-040328AC26F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Book of Proverbs tells us:</a:t>
            </a:r>
          </a:p>
        </p:txBody>
      </p:sp>
      <p:sp>
        <p:nvSpPr>
          <p:cNvPr id="3" name="Content Placeholder 2">
            <a:extLst>
              <a:ext uri="{FF2B5EF4-FFF2-40B4-BE49-F238E27FC236}">
                <a16:creationId xmlns:a16="http://schemas.microsoft.com/office/drawing/2014/main" id="{3ECD1CA2-AFEC-D1C9-15AC-254CFBB53EEE}"/>
              </a:ext>
            </a:extLst>
          </p:cNvPr>
          <p:cNvSpPr>
            <a:spLocks noGrp="1"/>
          </p:cNvSpPr>
          <p:nvPr>
            <p:ph idx="1"/>
          </p:nvPr>
        </p:nvSpPr>
        <p:spPr/>
        <p:txBody>
          <a:bodyPr>
            <a:normAutofit/>
          </a:bodyPr>
          <a:lstStyle/>
          <a:p>
            <a:endParaRPr lang="en-US" sz="2800" dirty="0">
              <a:latin typeface="Times New Roman" panose="02020603050405020304" pitchFamily="18" charset="0"/>
              <a:cs typeface="Times New Roman" panose="02020603050405020304" pitchFamily="18" charset="0"/>
            </a:endParaRPr>
          </a:p>
          <a:p>
            <a:r>
              <a:rPr lang="en-US" sz="2800" i="1" dirty="0">
                <a:solidFill>
                  <a:srgbClr val="EE0000"/>
                </a:solidFill>
                <a:latin typeface="Times New Roman" panose="02020603050405020304" pitchFamily="18" charset="0"/>
                <a:cs typeface="Times New Roman" panose="02020603050405020304" pitchFamily="18" charset="0"/>
              </a:rPr>
              <a:t>“Where there is no vision, the people perish.” (Proverbs 29:18)</a:t>
            </a:r>
          </a:p>
          <a:p>
            <a:r>
              <a:rPr lang="en-US" sz="2800" dirty="0">
                <a:latin typeface="Times New Roman" panose="02020603050405020304" pitchFamily="18" charset="0"/>
                <a:cs typeface="Times New Roman" panose="02020603050405020304" pitchFamily="18" charset="0"/>
              </a:rPr>
              <a:t>Vision gives meaning to sacrifice.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Vision gives direction to service.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Vision gives endurance during difficulties.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Vision transforms charity from occasional assistance into sustained mission.</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7905393D-386E-4A79-83EC-704A6E9453D9}"/>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BE572988-A67D-59E9-B00D-32BE02023547}"/>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83325D50-C265-3C7C-17AB-BEAAD649CCC9}"/>
              </a:ext>
            </a:extLst>
          </p:cNvPr>
          <p:cNvSpPr>
            <a:spLocks noGrp="1"/>
          </p:cNvSpPr>
          <p:nvPr>
            <p:ph type="sldNum" sz="quarter" idx="12"/>
          </p:nvPr>
        </p:nvSpPr>
        <p:spPr/>
        <p:txBody>
          <a:bodyPr/>
          <a:lstStyle/>
          <a:p>
            <a:fld id="{6113E31D-E2AB-40D1-8B51-AFA5AFEF393A}" type="slidenum">
              <a:rPr lang="en-US" smtClean="0"/>
              <a:t>7</a:t>
            </a:fld>
            <a:endParaRPr lang="en-US" dirty="0"/>
          </a:p>
        </p:txBody>
      </p:sp>
    </p:spTree>
    <p:extLst>
      <p:ext uri="{BB962C8B-B14F-4D97-AF65-F5344CB8AC3E}">
        <p14:creationId xmlns:p14="http://schemas.microsoft.com/office/powerpoint/2010/main" val="1174748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BD8C3-4542-7C8E-0069-468A6B8A34D8}"/>
              </a:ext>
            </a:extLst>
          </p:cNvPr>
          <p:cNvSpPr>
            <a:spLocks noGrp="1"/>
          </p:cNvSpPr>
          <p:nvPr>
            <p:ph type="title"/>
          </p:nvPr>
        </p:nvSpPr>
        <p:spPr>
          <a:xfrm>
            <a:off x="1097280" y="286604"/>
            <a:ext cx="10058400" cy="1449730"/>
          </a:xfrm>
        </p:spPr>
        <p:txBody>
          <a:bodyPr/>
          <a:lstStyle/>
          <a:p>
            <a:r>
              <a:rPr lang="en-US" dirty="0">
                <a:latin typeface="Times New Roman" panose="02020603050405020304" pitchFamily="18" charset="0"/>
                <a:cs typeface="Times New Roman" panose="02020603050405020304" pitchFamily="18" charset="0"/>
              </a:rPr>
              <a:t>Without vision:</a:t>
            </a:r>
          </a:p>
        </p:txBody>
      </p:sp>
      <p:sp>
        <p:nvSpPr>
          <p:cNvPr id="3" name="Content Placeholder 2">
            <a:extLst>
              <a:ext uri="{FF2B5EF4-FFF2-40B4-BE49-F238E27FC236}">
                <a16:creationId xmlns:a16="http://schemas.microsoft.com/office/drawing/2014/main" id="{27C711B1-1088-0B61-E19E-8D443F3CC993}"/>
              </a:ext>
            </a:extLst>
          </p:cNvPr>
          <p:cNvSpPr>
            <a:spLocks noGrp="1"/>
          </p:cNvSpPr>
          <p:nvPr>
            <p:ph idx="1"/>
          </p:nvPr>
        </p:nvSpPr>
        <p:spPr/>
        <p:txBody>
          <a:bodyPr>
            <a:normAutofit fontScale="77500" lnSpcReduction="20000"/>
          </a:bodyPr>
          <a:lstStyle/>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Organizations become reactive instead of proactive.</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Leaders become administrators instead of builders.</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Charity becomes seasonal instead of transformative.</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Service loses continuity.</a:t>
            </a:r>
          </a:p>
          <a:p>
            <a:r>
              <a:rPr lang="en-US" sz="5600" dirty="0">
                <a:latin typeface="Times New Roman" panose="02020603050405020304" pitchFamily="18" charset="0"/>
                <a:cs typeface="Times New Roman" panose="02020603050405020304" pitchFamily="18" charset="0"/>
              </a:rPr>
              <a:t>But with vision:</a:t>
            </a:r>
          </a:p>
          <a:p>
            <a:pPr lvl="0">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Structures emerge.</a:t>
            </a:r>
          </a:p>
          <a:p>
            <a:pPr lvl="0">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Systems develop.</a:t>
            </a:r>
          </a:p>
          <a:p>
            <a:pPr lvl="0">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Accountability grows.</a:t>
            </a:r>
          </a:p>
          <a:p>
            <a:pPr lvl="0">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Future leaders are formed.</a:t>
            </a:r>
          </a:p>
          <a:p>
            <a:pPr lvl="0">
              <a:buFont typeface="Wingdings" panose="05000000000000000000" pitchFamily="2" charset="2"/>
              <a:buChar char="Ø"/>
            </a:pPr>
            <a:r>
              <a:rPr lang="en-US" sz="2300" dirty="0">
                <a:latin typeface="Times New Roman" panose="02020603050405020304" pitchFamily="18" charset="0"/>
                <a:cs typeface="Times New Roman" panose="02020603050405020304" pitchFamily="18" charset="0"/>
              </a:rPr>
              <a:t>Communities experience lasting impact.</a:t>
            </a:r>
          </a:p>
          <a:p>
            <a:endParaRPr lang="en-US"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0F88A8B9-B25B-66FD-E21B-05C5C854B5E1}"/>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CC9E4F1B-4FEA-0E23-0CBE-0F76F293A5D3}"/>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A6BDE317-6722-8B51-B3E6-36EDCF28347D}"/>
              </a:ext>
            </a:extLst>
          </p:cNvPr>
          <p:cNvSpPr>
            <a:spLocks noGrp="1"/>
          </p:cNvSpPr>
          <p:nvPr>
            <p:ph type="sldNum" sz="quarter" idx="12"/>
          </p:nvPr>
        </p:nvSpPr>
        <p:spPr/>
        <p:txBody>
          <a:bodyPr/>
          <a:lstStyle/>
          <a:p>
            <a:fld id="{6113E31D-E2AB-40D1-8B51-AFA5AFEF393A}" type="slidenum">
              <a:rPr lang="en-US" smtClean="0"/>
              <a:t>8</a:t>
            </a:fld>
            <a:endParaRPr lang="en-US" dirty="0"/>
          </a:p>
        </p:txBody>
      </p:sp>
    </p:spTree>
    <p:extLst>
      <p:ext uri="{BB962C8B-B14F-4D97-AF65-F5344CB8AC3E}">
        <p14:creationId xmlns:p14="http://schemas.microsoft.com/office/powerpoint/2010/main" val="683806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4606E-D484-5816-5B35-3F9B1EFF6CED}"/>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2. The Vincentian Understanding of Vision</a:t>
            </a:r>
          </a:p>
        </p:txBody>
      </p:sp>
      <p:sp>
        <p:nvSpPr>
          <p:cNvPr id="3" name="Content Placeholder 2">
            <a:extLst>
              <a:ext uri="{FF2B5EF4-FFF2-40B4-BE49-F238E27FC236}">
                <a16:creationId xmlns:a16="http://schemas.microsoft.com/office/drawing/2014/main" id="{A526E7EA-ACEC-964E-67A3-41B884785F99}"/>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The spirituality of the Society of St. Vincent de Paul has always been deeply visionary.</a:t>
            </a:r>
          </a:p>
          <a:p>
            <a:r>
              <a:rPr lang="en-US" sz="2800" dirty="0">
                <a:latin typeface="Times New Roman" panose="02020603050405020304" pitchFamily="18" charset="0"/>
                <a:cs typeface="Times New Roman" panose="02020603050405020304" pitchFamily="18" charset="0"/>
              </a:rPr>
              <a:t>St. Vincent de Paul, French Catholic priest and founder of the Congregation of the Mission (Vincentians), did not merely feed the poor. He organized charity.</a:t>
            </a:r>
          </a:p>
          <a:p>
            <a:r>
              <a:rPr lang="en-US" sz="2800" dirty="0">
                <a:latin typeface="Times New Roman" panose="02020603050405020304" pitchFamily="18" charset="0"/>
                <a:cs typeface="Times New Roman" panose="02020603050405020304" pitchFamily="18" charset="0"/>
              </a:rPr>
              <a:t>He understood that compassion without structure eventually collapses.</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5B236C66-7533-FD2D-AD0E-F6EE77389195}"/>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155E55AB-5347-0F1F-1FFF-458714EAAE6B}"/>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CC1D1F6D-3735-D3D4-3C50-BF4AE75C96CF}"/>
              </a:ext>
            </a:extLst>
          </p:cNvPr>
          <p:cNvSpPr>
            <a:spLocks noGrp="1"/>
          </p:cNvSpPr>
          <p:nvPr>
            <p:ph type="sldNum" sz="quarter" idx="12"/>
          </p:nvPr>
        </p:nvSpPr>
        <p:spPr/>
        <p:txBody>
          <a:bodyPr/>
          <a:lstStyle/>
          <a:p>
            <a:fld id="{6113E31D-E2AB-40D1-8B51-AFA5AFEF393A}" type="slidenum">
              <a:rPr lang="en-US" smtClean="0"/>
              <a:t>9</a:t>
            </a:fld>
            <a:endParaRPr lang="en-US" dirty="0"/>
          </a:p>
        </p:txBody>
      </p:sp>
    </p:spTree>
    <p:extLst>
      <p:ext uri="{BB962C8B-B14F-4D97-AF65-F5344CB8AC3E}">
        <p14:creationId xmlns:p14="http://schemas.microsoft.com/office/powerpoint/2010/main" val="571099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27C7-F0BA-F703-B6C0-90B42E80729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He therefore:</a:t>
            </a:r>
          </a:p>
        </p:txBody>
      </p:sp>
      <p:graphicFrame>
        <p:nvGraphicFramePr>
          <p:cNvPr id="7" name="Content Placeholder 6">
            <a:extLst>
              <a:ext uri="{FF2B5EF4-FFF2-40B4-BE49-F238E27FC236}">
                <a16:creationId xmlns:a16="http://schemas.microsoft.com/office/drawing/2014/main" id="{768F117B-E743-CD66-E8B9-3E8397605490}"/>
              </a:ext>
            </a:extLst>
          </p:cNvPr>
          <p:cNvGraphicFramePr>
            <a:graphicFrameLocks noGrp="1"/>
          </p:cNvGraphicFramePr>
          <p:nvPr>
            <p:ph idx="1"/>
            <p:extLst>
              <p:ext uri="{D42A27DB-BD31-4B8C-83A1-F6EECF244321}">
                <p14:modId xmlns:p14="http://schemas.microsoft.com/office/powerpoint/2010/main" val="724412358"/>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B7030A21-7E50-EC6F-D3DB-D3EA671D96A0}"/>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E46F09E3-2FA8-3DEB-208B-31BC36A675C4}"/>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CE9C4763-524A-5027-0CA5-F0DE0420108C}"/>
              </a:ext>
            </a:extLst>
          </p:cNvPr>
          <p:cNvSpPr>
            <a:spLocks noGrp="1"/>
          </p:cNvSpPr>
          <p:nvPr>
            <p:ph type="sldNum" sz="quarter" idx="12"/>
          </p:nvPr>
        </p:nvSpPr>
        <p:spPr/>
        <p:txBody>
          <a:bodyPr/>
          <a:lstStyle/>
          <a:p>
            <a:fld id="{6113E31D-E2AB-40D1-8B51-AFA5AFEF393A}" type="slidenum">
              <a:rPr lang="en-US" smtClean="0"/>
              <a:t>10</a:t>
            </a:fld>
            <a:endParaRPr lang="en-US" dirty="0"/>
          </a:p>
        </p:txBody>
      </p:sp>
    </p:spTree>
    <p:extLst>
      <p:ext uri="{BB962C8B-B14F-4D97-AF65-F5344CB8AC3E}">
        <p14:creationId xmlns:p14="http://schemas.microsoft.com/office/powerpoint/2010/main" val="216071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27693E-4F39-7FE3-00F9-3A73EA625F96}"/>
              </a:ext>
            </a:extLst>
          </p:cNvPr>
          <p:cNvSpPr>
            <a:spLocks noGrp="1"/>
          </p:cNvSpPr>
          <p:nvPr>
            <p:ph idx="1"/>
          </p:nvPr>
        </p:nvSpPr>
        <p:spPr/>
        <p:txBody>
          <a:bodyPr>
            <a:normAutofit lnSpcReduction="10000"/>
          </a:bodyPr>
          <a:lstStyle/>
          <a:p>
            <a:r>
              <a:rPr lang="en-US" sz="2800" dirty="0">
                <a:latin typeface="Times New Roman" panose="02020603050405020304" pitchFamily="18" charset="0"/>
                <a:cs typeface="Times New Roman" panose="02020603050405020304" pitchFamily="18" charset="0"/>
              </a:rPr>
              <a:t>Likewise, Blessed Frédéric Ozanam, Founder of the Society of St. Vincent de Paul did not simply desire occasional acts of kindness. He envisioned a society where faith would shape social transformation.</a:t>
            </a:r>
          </a:p>
          <a:p>
            <a:r>
              <a:rPr lang="en-US" sz="2800" dirty="0">
                <a:latin typeface="Times New Roman" panose="02020603050405020304" pitchFamily="18" charset="0"/>
                <a:cs typeface="Times New Roman" panose="02020603050405020304" pitchFamily="18" charset="0"/>
              </a:rPr>
              <a:t>Ozanam once said:</a:t>
            </a:r>
          </a:p>
          <a:p>
            <a:r>
              <a:rPr lang="en-US" sz="2800" i="1" dirty="0">
                <a:solidFill>
                  <a:srgbClr val="EE0000"/>
                </a:solidFill>
                <a:latin typeface="Times New Roman" panose="02020603050405020304" pitchFamily="18" charset="0"/>
                <a:cs typeface="Times New Roman" panose="02020603050405020304" pitchFamily="18" charset="0"/>
              </a:rPr>
              <a:t>“Let us not be content with tiding the poor over the poverty crisis. Let us study their condition and the injustices which brought about such poverty, with the aim of long-term improvement.”</a:t>
            </a:r>
          </a:p>
          <a:p>
            <a:r>
              <a:rPr lang="en-US" sz="2800" dirty="0">
                <a:latin typeface="Times New Roman" panose="02020603050405020304" pitchFamily="18" charset="0"/>
                <a:cs typeface="Times New Roman" panose="02020603050405020304" pitchFamily="18" charset="0"/>
              </a:rPr>
              <a:t>That statement captures perfectly the essence of vision-driven leadership.</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CC5D3066-EBD1-BFEB-E431-DF7C728B2BD3}"/>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C39CBE36-9099-D613-4819-90FF36977F24}"/>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5D73AA11-8FFF-CB12-BA68-5C9C3D13BF67}"/>
              </a:ext>
            </a:extLst>
          </p:cNvPr>
          <p:cNvSpPr>
            <a:spLocks noGrp="1"/>
          </p:cNvSpPr>
          <p:nvPr>
            <p:ph type="sldNum" sz="quarter" idx="12"/>
          </p:nvPr>
        </p:nvSpPr>
        <p:spPr/>
        <p:txBody>
          <a:bodyPr/>
          <a:lstStyle/>
          <a:p>
            <a:fld id="{6113E31D-E2AB-40D1-8B51-AFA5AFEF393A}" type="slidenum">
              <a:rPr lang="en-US" smtClean="0"/>
              <a:t>11</a:t>
            </a:fld>
            <a:endParaRPr lang="en-US" dirty="0"/>
          </a:p>
        </p:txBody>
      </p:sp>
    </p:spTree>
    <p:extLst>
      <p:ext uri="{BB962C8B-B14F-4D97-AF65-F5344CB8AC3E}">
        <p14:creationId xmlns:p14="http://schemas.microsoft.com/office/powerpoint/2010/main" val="2915511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40073-ADC8-40AB-143E-7356CD04F199}"/>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Vision-driven Vincentian leadership asks not only:</a:t>
            </a:r>
          </a:p>
        </p:txBody>
      </p:sp>
      <p:sp>
        <p:nvSpPr>
          <p:cNvPr id="3" name="Content Placeholder 2">
            <a:extLst>
              <a:ext uri="{FF2B5EF4-FFF2-40B4-BE49-F238E27FC236}">
                <a16:creationId xmlns:a16="http://schemas.microsoft.com/office/drawing/2014/main" id="{94E8789B-1D93-8781-7D14-2F3C4B13A2E3}"/>
              </a:ext>
            </a:extLst>
          </p:cNvPr>
          <p:cNvSpPr>
            <a:spLocks noGrp="1"/>
          </p:cNvSpPr>
          <p:nvPr>
            <p:ph idx="1"/>
          </p:nvPr>
        </p:nvSpPr>
        <p:spPr/>
        <p:txBody>
          <a:bodyPr>
            <a:normAutofit/>
          </a:bodyPr>
          <a:lstStyle/>
          <a:p>
            <a:pPr lvl="0"/>
            <a:r>
              <a:rPr lang="en-US" sz="2800" dirty="0">
                <a:solidFill>
                  <a:srgbClr val="EE0000"/>
                </a:solidFill>
                <a:latin typeface="Times New Roman" panose="02020603050405020304" pitchFamily="18" charset="0"/>
                <a:cs typeface="Times New Roman" panose="02020603050405020304" pitchFamily="18" charset="0"/>
              </a:rPr>
              <a:t>“How do we help the poor today?”</a:t>
            </a:r>
          </a:p>
          <a:p>
            <a:r>
              <a:rPr lang="en-US" sz="2800" dirty="0">
                <a:latin typeface="Times New Roman" panose="02020603050405020304" pitchFamily="18" charset="0"/>
                <a:cs typeface="Times New Roman" panose="02020603050405020304" pitchFamily="18" charset="0"/>
              </a:rPr>
              <a:t>But also:</a:t>
            </a:r>
          </a:p>
          <a:p>
            <a:pPr lvl="0">
              <a:buFont typeface="Wingdings" panose="05000000000000000000" pitchFamily="2" charset="2"/>
              <a:buChar char="§"/>
            </a:pPr>
            <a:r>
              <a:rPr lang="en-US" sz="2800" dirty="0">
                <a:solidFill>
                  <a:srgbClr val="EE0000"/>
                </a:solidFill>
                <a:latin typeface="Times New Roman" panose="02020603050405020304" pitchFamily="18" charset="0"/>
                <a:cs typeface="Times New Roman" panose="02020603050405020304" pitchFamily="18" charset="0"/>
              </a:rPr>
              <a:t>“How do we restore dignity tomorrow?”</a:t>
            </a:r>
          </a:p>
          <a:p>
            <a:pPr lvl="0">
              <a:buFont typeface="Wingdings" panose="05000000000000000000" pitchFamily="2" charset="2"/>
              <a:buChar char="§"/>
            </a:pPr>
            <a:r>
              <a:rPr lang="en-US" sz="2800" dirty="0">
                <a:solidFill>
                  <a:srgbClr val="EE0000"/>
                </a:solidFill>
                <a:latin typeface="Times New Roman" panose="02020603050405020304" pitchFamily="18" charset="0"/>
                <a:cs typeface="Times New Roman" panose="02020603050405020304" pitchFamily="18" charset="0"/>
              </a:rPr>
              <a:t>“How do we empower families?”</a:t>
            </a:r>
          </a:p>
          <a:p>
            <a:pPr lvl="0">
              <a:buFont typeface="Wingdings" panose="05000000000000000000" pitchFamily="2" charset="2"/>
              <a:buChar char="§"/>
            </a:pPr>
            <a:r>
              <a:rPr lang="en-US" sz="2800" dirty="0">
                <a:solidFill>
                  <a:srgbClr val="EE0000"/>
                </a:solidFill>
                <a:latin typeface="Times New Roman" panose="02020603050405020304" pitchFamily="18" charset="0"/>
                <a:cs typeface="Times New Roman" panose="02020603050405020304" pitchFamily="18" charset="0"/>
              </a:rPr>
              <a:t>“How do we strengthen communities?”</a:t>
            </a:r>
          </a:p>
          <a:p>
            <a:pPr>
              <a:buFont typeface="Wingdings" panose="05000000000000000000" pitchFamily="2" charset="2"/>
              <a:buChar char="§"/>
            </a:pPr>
            <a:r>
              <a:rPr lang="en-US" sz="2800" dirty="0">
                <a:solidFill>
                  <a:srgbClr val="EE0000"/>
                </a:solidFill>
                <a:latin typeface="Times New Roman" panose="02020603050405020304" pitchFamily="18" charset="0"/>
                <a:cs typeface="Times New Roman" panose="02020603050405020304" pitchFamily="18" charset="0"/>
              </a:rPr>
              <a:t>“How do we prevent future suffering?”</a:t>
            </a:r>
          </a:p>
        </p:txBody>
      </p:sp>
      <p:sp>
        <p:nvSpPr>
          <p:cNvPr id="4" name="Date Placeholder 3">
            <a:extLst>
              <a:ext uri="{FF2B5EF4-FFF2-40B4-BE49-F238E27FC236}">
                <a16:creationId xmlns:a16="http://schemas.microsoft.com/office/drawing/2014/main" id="{F01446DA-01C0-276C-4AC0-DD44E8D33FFE}"/>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47784DBD-AA62-F1C6-9E3E-6AEF0BC79B20}"/>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094917C9-6CE8-E65B-D871-C413FB2AB566}"/>
              </a:ext>
            </a:extLst>
          </p:cNvPr>
          <p:cNvSpPr>
            <a:spLocks noGrp="1"/>
          </p:cNvSpPr>
          <p:nvPr>
            <p:ph type="sldNum" sz="quarter" idx="12"/>
          </p:nvPr>
        </p:nvSpPr>
        <p:spPr/>
        <p:txBody>
          <a:bodyPr/>
          <a:lstStyle/>
          <a:p>
            <a:fld id="{6113E31D-E2AB-40D1-8B51-AFA5AFEF393A}" type="slidenum">
              <a:rPr lang="en-US" smtClean="0"/>
              <a:t>12</a:t>
            </a:fld>
            <a:endParaRPr lang="en-US" dirty="0"/>
          </a:p>
        </p:txBody>
      </p:sp>
    </p:spTree>
    <p:extLst>
      <p:ext uri="{BB962C8B-B14F-4D97-AF65-F5344CB8AC3E}">
        <p14:creationId xmlns:p14="http://schemas.microsoft.com/office/powerpoint/2010/main" val="4061584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0E5DD-5D12-C1DB-6E2E-9EDDFCE491C6}"/>
              </a:ext>
            </a:extLst>
          </p:cNvPr>
          <p:cNvSpPr>
            <a:spLocks noGrp="1"/>
          </p:cNvSpPr>
          <p:nvPr>
            <p:ph type="title"/>
          </p:nvPr>
        </p:nvSpPr>
        <p:spPr>
          <a:xfrm>
            <a:off x="1171709" y="371667"/>
            <a:ext cx="10058400" cy="1450757"/>
          </a:xfrm>
        </p:spPr>
        <p:txBody>
          <a:bodyPr>
            <a:noAutofit/>
          </a:bodyPr>
          <a:lstStyle/>
          <a:p>
            <a:r>
              <a:rPr lang="en-US" sz="4000" b="1" dirty="0">
                <a:latin typeface="Times New Roman" panose="02020603050405020304" pitchFamily="18" charset="0"/>
                <a:cs typeface="Times New Roman" panose="02020603050405020304" pitchFamily="18" charset="0"/>
              </a:rPr>
              <a:t>3. The Difference Between IMMEDIATE RELIEF and TRANSFORMATIONAL LEADERSHIP</a:t>
            </a:r>
            <a:endParaRPr lang="en-US" sz="4000" dirty="0">
              <a:latin typeface="Times New Roman" panose="02020603050405020304" pitchFamily="18" charset="0"/>
              <a:cs typeface="Times New Roman" panose="02020603050405020304" pitchFamily="18" charset="0"/>
            </a:endParaRPr>
          </a:p>
        </p:txBody>
      </p:sp>
      <p:graphicFrame>
        <p:nvGraphicFramePr>
          <p:cNvPr id="7" name="Content Placeholder 6">
            <a:extLst>
              <a:ext uri="{FF2B5EF4-FFF2-40B4-BE49-F238E27FC236}">
                <a16:creationId xmlns:a16="http://schemas.microsoft.com/office/drawing/2014/main" id="{8AE1A435-C556-A180-0970-55E50A989E42}"/>
              </a:ext>
            </a:extLst>
          </p:cNvPr>
          <p:cNvGraphicFramePr>
            <a:graphicFrameLocks noGrp="1"/>
          </p:cNvGraphicFramePr>
          <p:nvPr>
            <p:ph idx="1"/>
            <p:extLst>
              <p:ext uri="{D42A27DB-BD31-4B8C-83A1-F6EECF244321}">
                <p14:modId xmlns:p14="http://schemas.microsoft.com/office/powerpoint/2010/main" val="1504093250"/>
              </p:ext>
            </p:extLst>
          </p:nvPr>
        </p:nvGraphicFramePr>
        <p:xfrm>
          <a:off x="1096963" y="2037648"/>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6387D616-90D1-FFAB-EE2B-3F5C47C82BA6}"/>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25D0A5D1-168A-7992-A8EE-1582A79119B7}"/>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9C397EB2-F2CC-6F91-6D5D-DD868A7C9635}"/>
              </a:ext>
            </a:extLst>
          </p:cNvPr>
          <p:cNvSpPr>
            <a:spLocks noGrp="1"/>
          </p:cNvSpPr>
          <p:nvPr>
            <p:ph type="sldNum" sz="quarter" idx="12"/>
          </p:nvPr>
        </p:nvSpPr>
        <p:spPr/>
        <p:txBody>
          <a:bodyPr/>
          <a:lstStyle/>
          <a:p>
            <a:fld id="{6113E31D-E2AB-40D1-8B51-AFA5AFEF393A}" type="slidenum">
              <a:rPr lang="en-US" smtClean="0"/>
              <a:t>13</a:t>
            </a:fld>
            <a:endParaRPr lang="en-US" dirty="0"/>
          </a:p>
        </p:txBody>
      </p:sp>
    </p:spTree>
    <p:extLst>
      <p:ext uri="{BB962C8B-B14F-4D97-AF65-F5344CB8AC3E}">
        <p14:creationId xmlns:p14="http://schemas.microsoft.com/office/powerpoint/2010/main" val="3529410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DA3F4F1-1170-2718-D7E6-8961288016C2}"/>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567977E1-D48D-86FA-53E1-5A388F436493}"/>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56F9A8D3-D180-3736-54A3-168D6620BC1E}"/>
              </a:ext>
            </a:extLst>
          </p:cNvPr>
          <p:cNvSpPr>
            <a:spLocks noGrp="1"/>
          </p:cNvSpPr>
          <p:nvPr>
            <p:ph type="sldNum" sz="quarter" idx="12"/>
          </p:nvPr>
        </p:nvSpPr>
        <p:spPr/>
        <p:txBody>
          <a:bodyPr/>
          <a:lstStyle/>
          <a:p>
            <a:fld id="{6113E31D-E2AB-40D1-8B51-AFA5AFEF393A}" type="slidenum">
              <a:rPr lang="en-US" smtClean="0"/>
              <a:t>14</a:t>
            </a:fld>
            <a:endParaRPr lang="en-US" dirty="0"/>
          </a:p>
        </p:txBody>
      </p:sp>
      <p:pic>
        <p:nvPicPr>
          <p:cNvPr id="10" name="WhatsApp Video 2026-05-28 at 10.33.14 AM">
            <a:hlinkClick r:id="" action="ppaction://media"/>
            <a:extLst>
              <a:ext uri="{FF2B5EF4-FFF2-40B4-BE49-F238E27FC236}">
                <a16:creationId xmlns:a16="http://schemas.microsoft.com/office/drawing/2014/main" id="{50B85457-78C8-FFF3-AE59-DBEFE0D64A1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735403" y="33090"/>
            <a:ext cx="5064125" cy="6330950"/>
          </a:xfrm>
          <a:prstGeom prst="rect">
            <a:avLst/>
          </a:prstGeom>
        </p:spPr>
      </p:pic>
      <p:pic>
        <p:nvPicPr>
          <p:cNvPr id="12" name="WhatsApp Video 2026-05-28 at 10.32.17 AM">
            <a:hlinkClick r:id="" action="ppaction://media"/>
            <a:extLst>
              <a:ext uri="{FF2B5EF4-FFF2-40B4-BE49-F238E27FC236}">
                <a16:creationId xmlns:a16="http://schemas.microsoft.com/office/drawing/2014/main" id="{AE90FDE9-3A24-2C28-3C28-CABAD7514209}"/>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1308341" y="33090"/>
            <a:ext cx="3561610" cy="6333416"/>
          </a:xfrm>
          <a:prstGeom prst="rect">
            <a:avLst/>
          </a:prstGeom>
        </p:spPr>
      </p:pic>
    </p:spTree>
    <p:extLst>
      <p:ext uri="{BB962C8B-B14F-4D97-AF65-F5344CB8AC3E}">
        <p14:creationId xmlns:p14="http://schemas.microsoft.com/office/powerpoint/2010/main" val="3095475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B1E625C-302B-8086-FD3B-EB4D5C2DEF6C}"/>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D7F6A921-B3A8-E1AD-6CD0-9D216AEC651A}"/>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8DAA7764-CF2C-07F0-24CF-869311A6F5E2}"/>
              </a:ext>
            </a:extLst>
          </p:cNvPr>
          <p:cNvSpPr>
            <a:spLocks noGrp="1"/>
          </p:cNvSpPr>
          <p:nvPr>
            <p:ph type="sldNum" sz="quarter" idx="12"/>
          </p:nvPr>
        </p:nvSpPr>
        <p:spPr/>
        <p:txBody>
          <a:bodyPr/>
          <a:lstStyle/>
          <a:p>
            <a:fld id="{6113E31D-E2AB-40D1-8B51-AFA5AFEF393A}" type="slidenum">
              <a:rPr lang="en-US" smtClean="0"/>
              <a:t>15</a:t>
            </a:fld>
            <a:endParaRPr lang="en-US" dirty="0"/>
          </a:p>
        </p:txBody>
      </p:sp>
      <p:pic>
        <p:nvPicPr>
          <p:cNvPr id="18" name="WhatsApp Video 2026-05-28 at 11.59.32 PM">
            <a:hlinkClick r:id="" action="ppaction://media"/>
            <a:extLst>
              <a:ext uri="{FF2B5EF4-FFF2-40B4-BE49-F238E27FC236}">
                <a16:creationId xmlns:a16="http://schemas.microsoft.com/office/drawing/2014/main" id="{E13657F6-4618-6924-DC76-2150B63CCD7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397339" y="33090"/>
            <a:ext cx="3572548" cy="6352865"/>
          </a:xfrm>
        </p:spPr>
      </p:pic>
    </p:spTree>
    <p:extLst>
      <p:ext uri="{BB962C8B-B14F-4D97-AF65-F5344CB8AC3E}">
        <p14:creationId xmlns:p14="http://schemas.microsoft.com/office/powerpoint/2010/main" val="1437142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7D4766-CF69-E88F-3809-3E480C8C4E47}"/>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FE25DAF0-B829-EFC3-3E1B-AA8F281EBAA3}"/>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4CA54155-30E8-3E70-B86C-097B74233F15}"/>
              </a:ext>
            </a:extLst>
          </p:cNvPr>
          <p:cNvSpPr>
            <a:spLocks noGrp="1"/>
          </p:cNvSpPr>
          <p:nvPr>
            <p:ph type="sldNum" sz="quarter" idx="12"/>
          </p:nvPr>
        </p:nvSpPr>
        <p:spPr/>
        <p:txBody>
          <a:bodyPr/>
          <a:lstStyle/>
          <a:p>
            <a:fld id="{6113E31D-E2AB-40D1-8B51-AFA5AFEF393A}" type="slidenum">
              <a:rPr lang="en-US" smtClean="0"/>
              <a:t>16</a:t>
            </a:fld>
            <a:endParaRPr lang="en-US" dirty="0"/>
          </a:p>
        </p:txBody>
      </p:sp>
      <p:sp>
        <p:nvSpPr>
          <p:cNvPr id="9" name="TextBox 8">
            <a:extLst>
              <a:ext uri="{FF2B5EF4-FFF2-40B4-BE49-F238E27FC236}">
                <a16:creationId xmlns:a16="http://schemas.microsoft.com/office/drawing/2014/main" id="{F65E8B76-B5E6-C528-6729-967C78EA8DD1}"/>
              </a:ext>
            </a:extLst>
          </p:cNvPr>
          <p:cNvSpPr txBox="1"/>
          <p:nvPr/>
        </p:nvSpPr>
        <p:spPr>
          <a:xfrm>
            <a:off x="1056186" y="714050"/>
            <a:ext cx="10115202" cy="830997"/>
          </a:xfrm>
          <a:prstGeom prst="rect">
            <a:avLst/>
          </a:prstGeom>
          <a:noFill/>
        </p:spPr>
        <p:txBody>
          <a:bodyPr wrap="square" rtlCol="0">
            <a:spAutoFit/>
          </a:bodyPr>
          <a:lstStyle/>
          <a:p>
            <a:pPr algn="ctr"/>
            <a:r>
              <a:rPr lang="en-US" sz="4800" dirty="0">
                <a:latin typeface="Times New Roman" panose="02020603050405020304" pitchFamily="18" charset="0"/>
                <a:cs typeface="Times New Roman" panose="02020603050405020304" pitchFamily="18" charset="0"/>
              </a:rPr>
              <a:t>BEHOLD YOUR MASTERS</a:t>
            </a:r>
          </a:p>
        </p:txBody>
      </p:sp>
      <p:sp>
        <p:nvSpPr>
          <p:cNvPr id="18" name="TextBox 17">
            <a:extLst>
              <a:ext uri="{FF2B5EF4-FFF2-40B4-BE49-F238E27FC236}">
                <a16:creationId xmlns:a16="http://schemas.microsoft.com/office/drawing/2014/main" id="{160261EC-7FC8-C2A5-E1EF-03698F0C9353}"/>
              </a:ext>
            </a:extLst>
          </p:cNvPr>
          <p:cNvSpPr txBox="1"/>
          <p:nvPr/>
        </p:nvSpPr>
        <p:spPr>
          <a:xfrm>
            <a:off x="1097280" y="2038935"/>
            <a:ext cx="10115203" cy="3539430"/>
          </a:xfrm>
          <a:prstGeom prst="rect">
            <a:avLst/>
          </a:prstGeom>
          <a:noFill/>
        </p:spPr>
        <p:txBody>
          <a:bodyPr wrap="square" rtlCol="0">
            <a:spAutoFit/>
          </a:bodyPr>
          <a:lstStyle/>
          <a:p>
            <a:pPr lvl="0"/>
            <a:r>
              <a:rPr lang="en-US" sz="2800" dirty="0">
                <a:latin typeface="Times New Roman" panose="02020603050405020304" pitchFamily="18" charset="0"/>
                <a:cs typeface="Times New Roman" panose="02020603050405020304" pitchFamily="18" charset="0"/>
              </a:rPr>
              <a:t>Being manipulated and reduced to nothing. Treated as rags.</a:t>
            </a:r>
          </a:p>
          <a:p>
            <a:pPr lvl="0"/>
            <a:r>
              <a:rPr lang="en-US" sz="2800" dirty="0">
                <a:solidFill>
                  <a:srgbClr val="EE0000"/>
                </a:solidFill>
                <a:latin typeface="Times New Roman" panose="02020603050405020304" pitchFamily="18" charset="0"/>
                <a:cs typeface="Times New Roman" panose="02020603050405020304" pitchFamily="18" charset="0"/>
              </a:rPr>
              <a:t>But do you blame them? </a:t>
            </a:r>
          </a:p>
          <a:p>
            <a:pPr lvl="0"/>
            <a:r>
              <a:rPr lang="en-US" sz="2800" dirty="0">
                <a:latin typeface="Times New Roman" panose="02020603050405020304" pitchFamily="18" charset="0"/>
                <a:cs typeface="Times New Roman" panose="02020603050405020304" pitchFamily="18" charset="0"/>
              </a:rPr>
              <a:t>They came to FIX IMMEDIATE NEEDS!</a:t>
            </a:r>
          </a:p>
          <a:p>
            <a:pPr lvl="0"/>
            <a:endParaRPr lang="en-US" sz="2800" dirty="0">
              <a:latin typeface="Times New Roman" panose="02020603050405020304" pitchFamily="18" charset="0"/>
              <a:cs typeface="Times New Roman" panose="02020603050405020304" pitchFamily="18" charset="0"/>
            </a:endParaRPr>
          </a:p>
          <a:p>
            <a:pPr lvl="0" algn="ctr"/>
            <a:r>
              <a:rPr lang="en-US" sz="2800" i="1" dirty="0">
                <a:solidFill>
                  <a:srgbClr val="EE0000"/>
                </a:solidFill>
                <a:latin typeface="Times New Roman" panose="02020603050405020304" pitchFamily="18" charset="0"/>
                <a:cs typeface="Times New Roman" panose="02020603050405020304" pitchFamily="18" charset="0"/>
              </a:rPr>
              <a:t>WHY?</a:t>
            </a:r>
          </a:p>
          <a:p>
            <a:pPr lvl="0"/>
            <a:endParaRPr lang="en-US" sz="2800" dirty="0">
              <a:latin typeface="Times New Roman" panose="02020603050405020304" pitchFamily="18" charset="0"/>
              <a:cs typeface="Times New Roman" panose="02020603050405020304" pitchFamily="18" charset="0"/>
            </a:endParaRPr>
          </a:p>
          <a:p>
            <a:pPr lvl="0" algn="ctr"/>
            <a:r>
              <a:rPr lang="en-US" sz="2800" dirty="0">
                <a:latin typeface="Times New Roman" panose="02020603050405020304" pitchFamily="18" charset="0"/>
                <a:cs typeface="Times New Roman" panose="02020603050405020304" pitchFamily="18" charset="0"/>
              </a:rPr>
              <a:t>They have been FORMED to think that way.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6904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79176-3000-42AF-59A4-8721EDE7C7BB}"/>
              </a:ext>
            </a:extLst>
          </p:cNvPr>
          <p:cNvSpPr>
            <a:spLocks noGrp="1"/>
          </p:cNvSpPr>
          <p:nvPr>
            <p:ph type="title"/>
          </p:nvPr>
        </p:nvSpPr>
        <p:spPr>
          <a:xfrm>
            <a:off x="1117826" y="1756885"/>
            <a:ext cx="10058400" cy="2630185"/>
          </a:xfrm>
        </p:spPr>
        <p:txBody>
          <a:bodyPr>
            <a:normAutofit/>
          </a:bodyPr>
          <a:lstStyle/>
          <a:p>
            <a:pPr algn="ctr"/>
            <a:r>
              <a:rPr lang="en-US" sz="6000" dirty="0">
                <a:latin typeface="Times New Roman" panose="02020603050405020304" pitchFamily="18" charset="0"/>
                <a:cs typeface="Times New Roman" panose="02020603050405020304" pitchFamily="18" charset="0"/>
              </a:rPr>
              <a:t>At the core of Visionary Leadership is</a:t>
            </a:r>
            <a:br>
              <a:rPr lang="en-US" sz="6000" dirty="0">
                <a:latin typeface="Times New Roman" panose="02020603050405020304" pitchFamily="18" charset="0"/>
                <a:cs typeface="Times New Roman" panose="02020603050405020304" pitchFamily="18" charset="0"/>
              </a:rPr>
            </a:br>
            <a:r>
              <a:rPr lang="en-US" sz="6000" b="1" dirty="0">
                <a:latin typeface="Times New Roman" panose="02020603050405020304" pitchFamily="18" charset="0"/>
                <a:cs typeface="Times New Roman" panose="02020603050405020304" pitchFamily="18" charset="0"/>
              </a:rPr>
              <a:t>HUMAN DIGNITY</a:t>
            </a:r>
          </a:p>
        </p:txBody>
      </p:sp>
      <p:sp>
        <p:nvSpPr>
          <p:cNvPr id="4" name="Date Placeholder 3">
            <a:extLst>
              <a:ext uri="{FF2B5EF4-FFF2-40B4-BE49-F238E27FC236}">
                <a16:creationId xmlns:a16="http://schemas.microsoft.com/office/drawing/2014/main" id="{0EFDBA1D-FEB5-9B1D-8D60-3588F4211829}"/>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11B15C13-292E-61CD-ED03-123068FF5B86}"/>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C793BA28-D096-2FA2-49D8-F02A7DDDB9C1}"/>
              </a:ext>
            </a:extLst>
          </p:cNvPr>
          <p:cNvSpPr>
            <a:spLocks noGrp="1"/>
          </p:cNvSpPr>
          <p:nvPr>
            <p:ph type="sldNum" sz="quarter" idx="12"/>
          </p:nvPr>
        </p:nvSpPr>
        <p:spPr/>
        <p:txBody>
          <a:bodyPr/>
          <a:lstStyle/>
          <a:p>
            <a:fld id="{6113E31D-E2AB-40D1-8B51-AFA5AFEF393A}" type="slidenum">
              <a:rPr lang="en-US" smtClean="0"/>
              <a:t>17</a:t>
            </a:fld>
            <a:endParaRPr lang="en-US" dirty="0"/>
          </a:p>
        </p:txBody>
      </p:sp>
    </p:spTree>
    <p:extLst>
      <p:ext uri="{BB962C8B-B14F-4D97-AF65-F5344CB8AC3E}">
        <p14:creationId xmlns:p14="http://schemas.microsoft.com/office/powerpoint/2010/main" val="779829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FAABB-E188-44F1-44B6-5C4F2E3BD3E4}"/>
              </a:ext>
            </a:extLst>
          </p:cNvPr>
          <p:cNvSpPr>
            <a:spLocks noGrp="1"/>
          </p:cNvSpPr>
          <p:nvPr>
            <p:ph type="title"/>
          </p:nvPr>
        </p:nvSpPr>
        <p:spPr>
          <a:xfrm>
            <a:off x="1097280" y="1735253"/>
            <a:ext cx="10058400" cy="2631264"/>
          </a:xfrm>
        </p:spPr>
        <p:txBody>
          <a:bodyPr>
            <a:normAutofit/>
          </a:bodyPr>
          <a:lstStyle/>
          <a:p>
            <a:pPr algn="ctr"/>
            <a:r>
              <a:rPr lang="en-US" sz="5400" dirty="0">
                <a:latin typeface="Times New Roman" panose="02020603050405020304" pitchFamily="18" charset="0"/>
                <a:cs typeface="Times New Roman" panose="02020603050405020304" pitchFamily="18" charset="0"/>
              </a:rPr>
              <a:t>A visionary leader must search for, restore, and uphold Human Dignity.</a:t>
            </a:r>
          </a:p>
        </p:txBody>
      </p:sp>
      <p:sp>
        <p:nvSpPr>
          <p:cNvPr id="4" name="Date Placeholder 3">
            <a:extLst>
              <a:ext uri="{FF2B5EF4-FFF2-40B4-BE49-F238E27FC236}">
                <a16:creationId xmlns:a16="http://schemas.microsoft.com/office/drawing/2014/main" id="{9C0C18A0-A883-7299-211E-B51FD64D153B}"/>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5229132B-BCD4-3222-B09C-12BD46BD4DA4}"/>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2277CA4C-F7A9-CCC2-CD8F-3AFA17AD2063}"/>
              </a:ext>
            </a:extLst>
          </p:cNvPr>
          <p:cNvSpPr>
            <a:spLocks noGrp="1"/>
          </p:cNvSpPr>
          <p:nvPr>
            <p:ph type="sldNum" sz="quarter" idx="12"/>
          </p:nvPr>
        </p:nvSpPr>
        <p:spPr/>
        <p:txBody>
          <a:bodyPr/>
          <a:lstStyle/>
          <a:p>
            <a:fld id="{6113E31D-E2AB-40D1-8B51-AFA5AFEF393A}" type="slidenum">
              <a:rPr lang="en-US" smtClean="0"/>
              <a:t>18</a:t>
            </a:fld>
            <a:endParaRPr lang="en-US" dirty="0"/>
          </a:p>
        </p:txBody>
      </p:sp>
    </p:spTree>
    <p:extLst>
      <p:ext uri="{BB962C8B-B14F-4D97-AF65-F5344CB8AC3E}">
        <p14:creationId xmlns:p14="http://schemas.microsoft.com/office/powerpoint/2010/main" val="726377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45C10-2066-2E20-C61D-AC072F9380A8}"/>
              </a:ext>
            </a:extLst>
          </p:cNvPr>
          <p:cNvSpPr>
            <a:spLocks noGrp="1"/>
          </p:cNvSpPr>
          <p:nvPr>
            <p:ph type="title"/>
          </p:nvPr>
        </p:nvSpPr>
        <p:spPr>
          <a:xfrm>
            <a:off x="1270222" y="1705510"/>
            <a:ext cx="9890636" cy="4510356"/>
          </a:xfrm>
        </p:spPr>
        <p:txBody>
          <a:bodyPr>
            <a:normAutofit fontScale="90000"/>
          </a:bodyPr>
          <a:lstStyle/>
          <a:p>
            <a:r>
              <a:rPr lang="en-US" dirty="0">
                <a:solidFill>
                  <a:srgbClr val="0070C0"/>
                </a:solidFill>
                <a:latin typeface="Times New Roman" panose="02020603050405020304" pitchFamily="18" charset="0"/>
                <a:cs typeface="Times New Roman" panose="02020603050405020304" pitchFamily="18" charset="0"/>
              </a:rPr>
              <a:t>In her social teachings, the Church often has a preference for the Poor. Not because the Church is in love with poverty.</a:t>
            </a:r>
            <a:br>
              <a:rPr lang="en-US" dirty="0">
                <a:solidFill>
                  <a:srgbClr val="0070C0"/>
                </a:solidFill>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It is rather because the Church seeks to restore people’s </a:t>
            </a:r>
            <a:r>
              <a:rPr lang="en-US" dirty="0">
                <a:solidFill>
                  <a:srgbClr val="C00000"/>
                </a:solidFill>
                <a:latin typeface="Times New Roman" panose="02020603050405020304" pitchFamily="18" charset="0"/>
                <a:cs typeface="Times New Roman" panose="02020603050405020304" pitchFamily="18" charset="0"/>
              </a:rPr>
              <a:t>DIGNITY</a:t>
            </a:r>
            <a:r>
              <a:rPr lang="en-US" dirty="0">
                <a:latin typeface="Times New Roman" panose="02020603050405020304" pitchFamily="18" charset="0"/>
                <a:cs typeface="Times New Roman" panose="02020603050405020304" pitchFamily="18" charset="0"/>
              </a:rPr>
              <a:t>, which may have been lost or stolen by life’s ugly circumstances.</a:t>
            </a:r>
          </a:p>
        </p:txBody>
      </p:sp>
      <p:sp>
        <p:nvSpPr>
          <p:cNvPr id="4" name="Date Placeholder 3">
            <a:extLst>
              <a:ext uri="{FF2B5EF4-FFF2-40B4-BE49-F238E27FC236}">
                <a16:creationId xmlns:a16="http://schemas.microsoft.com/office/drawing/2014/main" id="{EAD91FD2-570F-35E6-0E32-494F925100E6}"/>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E6A81F0A-B224-803F-D0EF-AAB256CDE89A}"/>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4B16CBB4-3DF0-AA15-9895-560E21097B07}"/>
              </a:ext>
            </a:extLst>
          </p:cNvPr>
          <p:cNvSpPr>
            <a:spLocks noGrp="1"/>
          </p:cNvSpPr>
          <p:nvPr>
            <p:ph type="sldNum" sz="quarter" idx="12"/>
          </p:nvPr>
        </p:nvSpPr>
        <p:spPr/>
        <p:txBody>
          <a:bodyPr/>
          <a:lstStyle/>
          <a:p>
            <a:fld id="{6113E31D-E2AB-40D1-8B51-AFA5AFEF393A}" type="slidenum">
              <a:rPr lang="en-US" smtClean="0"/>
              <a:t>19</a:t>
            </a:fld>
            <a:endParaRPr lang="en-US" dirty="0"/>
          </a:p>
        </p:txBody>
      </p:sp>
      <p:sp>
        <p:nvSpPr>
          <p:cNvPr id="7" name="Title 1">
            <a:extLst>
              <a:ext uri="{FF2B5EF4-FFF2-40B4-BE49-F238E27FC236}">
                <a16:creationId xmlns:a16="http://schemas.microsoft.com/office/drawing/2014/main" id="{349B18CF-C4E3-DA63-03E0-B67A3528F86F}"/>
              </a:ext>
            </a:extLst>
          </p:cNvPr>
          <p:cNvSpPr txBox="1">
            <a:spLocks/>
          </p:cNvSpPr>
          <p:nvPr/>
        </p:nvSpPr>
        <p:spPr>
          <a:xfrm>
            <a:off x="1270222" y="460626"/>
            <a:ext cx="7668295" cy="1244884"/>
          </a:xfrm>
          <a:prstGeom prst="rect">
            <a:avLst/>
          </a:prstGeom>
        </p:spPr>
        <p:txBody>
          <a:bodyPr vert="horz" lIns="91440" tIns="45720" rIns="91440" bIns="45720" rtlCol="0" anchor="b">
            <a:normAutofit fontScale="975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latin typeface="Times New Roman" panose="02020603050405020304" pitchFamily="18" charset="0"/>
                <a:cs typeface="Times New Roman" panose="02020603050405020304" pitchFamily="18" charset="0"/>
              </a:rPr>
              <a:t>Social teachings of the Church</a:t>
            </a:r>
          </a:p>
        </p:txBody>
      </p:sp>
    </p:spTree>
    <p:extLst>
      <p:ext uri="{BB962C8B-B14F-4D97-AF65-F5344CB8AC3E}">
        <p14:creationId xmlns:p14="http://schemas.microsoft.com/office/powerpoint/2010/main" val="2030044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51025-B1C5-E34A-A6C6-04A96241599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Pope Leo XIII’s </a:t>
            </a:r>
            <a:r>
              <a:rPr lang="en-US" i="1" dirty="0">
                <a:latin typeface="Times New Roman" panose="02020603050405020304" pitchFamily="18" charset="0"/>
                <a:cs typeface="Times New Roman" panose="02020603050405020304" pitchFamily="18" charset="0"/>
              </a:rPr>
              <a:t>Rerum Novarum</a:t>
            </a:r>
            <a:r>
              <a:rPr lang="en-US" dirty="0">
                <a:latin typeface="Times New Roman" panose="02020603050405020304" pitchFamily="18" charset="0"/>
                <a:cs typeface="Times New Roman" panose="02020603050405020304" pitchFamily="18" charset="0"/>
              </a:rPr>
              <a:t> (1891)</a:t>
            </a:r>
          </a:p>
        </p:txBody>
      </p:sp>
      <p:sp>
        <p:nvSpPr>
          <p:cNvPr id="3" name="Content Placeholder 2">
            <a:extLst>
              <a:ext uri="{FF2B5EF4-FFF2-40B4-BE49-F238E27FC236}">
                <a16:creationId xmlns:a16="http://schemas.microsoft.com/office/drawing/2014/main" id="{B68FD91E-FEEC-0996-A99D-7DEFA518D05D}"/>
              </a:ext>
            </a:extLst>
          </p:cNvPr>
          <p:cNvSpPr>
            <a:spLocks noGrp="1"/>
          </p:cNvSpPr>
          <p:nvPr>
            <p:ph idx="1"/>
          </p:nvPr>
        </p:nvSpPr>
        <p:spPr/>
        <p:txBody>
          <a:bodyPr>
            <a:normAutofit fontScale="92500" lnSpcReduction="20000"/>
          </a:bodyPr>
          <a:lstStyle/>
          <a:p>
            <a:r>
              <a:rPr lang="en-US" i="1" dirty="0">
                <a:solidFill>
                  <a:srgbClr val="C00000"/>
                </a:solidFill>
                <a:latin typeface="Times New Roman" panose="02020603050405020304" pitchFamily="18" charset="0"/>
                <a:cs typeface="Times New Roman" panose="02020603050405020304" pitchFamily="18" charset="0"/>
              </a:rPr>
              <a:t>The foundation of modern Catholic Social Teaching, which addresses the condition of workers and the relationship between </a:t>
            </a:r>
            <a:r>
              <a:rPr lang="en-US" i="1" dirty="0" err="1">
                <a:solidFill>
                  <a:srgbClr val="C00000"/>
                </a:solidFill>
                <a:latin typeface="Times New Roman" panose="02020603050405020304" pitchFamily="18" charset="0"/>
                <a:cs typeface="Times New Roman" panose="02020603050405020304" pitchFamily="18" charset="0"/>
              </a:rPr>
              <a:t>labour</a:t>
            </a:r>
            <a:r>
              <a:rPr lang="en-US" i="1" dirty="0">
                <a:solidFill>
                  <a:srgbClr val="C00000"/>
                </a:solidFill>
                <a:latin typeface="Times New Roman" panose="02020603050405020304" pitchFamily="18" charset="0"/>
                <a:cs typeface="Times New Roman" panose="02020603050405020304" pitchFamily="18" charset="0"/>
              </a:rPr>
              <a:t>, capital, and the state.</a:t>
            </a:r>
          </a:p>
          <a:p>
            <a:r>
              <a:rPr lang="en-US" dirty="0">
                <a:latin typeface="Times New Roman" panose="02020603050405020304" pitchFamily="18" charset="0"/>
                <a:cs typeface="Times New Roman" panose="02020603050405020304" pitchFamily="18" charset="0"/>
              </a:rPr>
              <a:t>Key points:</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DIGNITY of workers – Every worker is A </a:t>
            </a:r>
            <a:r>
              <a:rPr lang="en-US" dirty="0">
                <a:solidFill>
                  <a:srgbClr val="00B050"/>
                </a:solidFill>
                <a:latin typeface="Times New Roman" panose="02020603050405020304" pitchFamily="18" charset="0"/>
                <a:cs typeface="Times New Roman" panose="02020603050405020304" pitchFamily="18" charset="0"/>
              </a:rPr>
              <a:t>HUMAN PERSON</a:t>
            </a:r>
            <a:r>
              <a:rPr lang="en-US" dirty="0">
                <a:latin typeface="Times New Roman" panose="02020603050405020304" pitchFamily="18" charset="0"/>
                <a:cs typeface="Times New Roman" panose="02020603050405020304" pitchFamily="18" charset="0"/>
              </a:rPr>
              <a:t> with DIGNITY, not merely a </a:t>
            </a:r>
            <a:r>
              <a:rPr lang="en-US" i="1" dirty="0">
                <a:solidFill>
                  <a:srgbClr val="C00000"/>
                </a:solidFill>
                <a:latin typeface="Times New Roman" panose="02020603050405020304" pitchFamily="18" charset="0"/>
                <a:cs typeface="Times New Roman" panose="02020603050405020304" pitchFamily="18" charset="0"/>
              </a:rPr>
              <a:t>tool</a:t>
            </a:r>
            <a:r>
              <a:rPr lang="en-US" dirty="0">
                <a:latin typeface="Times New Roman" panose="02020603050405020304" pitchFamily="18" charset="0"/>
                <a:cs typeface="Times New Roman" panose="02020603050405020304" pitchFamily="18" charset="0"/>
              </a:rPr>
              <a:t> for profit</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Right to private ownership</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Just wage</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Rights of workers</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Duties of Employers and Employees</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Role of the state</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Rejection of class conflict </a:t>
            </a:r>
          </a:p>
        </p:txBody>
      </p:sp>
      <p:sp>
        <p:nvSpPr>
          <p:cNvPr id="4" name="Date Placeholder 3">
            <a:extLst>
              <a:ext uri="{FF2B5EF4-FFF2-40B4-BE49-F238E27FC236}">
                <a16:creationId xmlns:a16="http://schemas.microsoft.com/office/drawing/2014/main" id="{2B4D56C7-10AD-D931-81A5-0003D270116B}"/>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27A10FAD-431B-7AFC-1F54-32BD2AB7247E}"/>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2761523C-2D4B-48C2-16F4-982E7A4A9414}"/>
              </a:ext>
            </a:extLst>
          </p:cNvPr>
          <p:cNvSpPr>
            <a:spLocks noGrp="1"/>
          </p:cNvSpPr>
          <p:nvPr>
            <p:ph type="sldNum" sz="quarter" idx="12"/>
          </p:nvPr>
        </p:nvSpPr>
        <p:spPr/>
        <p:txBody>
          <a:bodyPr/>
          <a:lstStyle/>
          <a:p>
            <a:fld id="{6113E31D-E2AB-40D1-8B51-AFA5AFEF393A}" type="slidenum">
              <a:rPr lang="en-US" smtClean="0"/>
              <a:t>20</a:t>
            </a:fld>
            <a:endParaRPr lang="en-US" dirty="0"/>
          </a:p>
        </p:txBody>
      </p:sp>
    </p:spTree>
    <p:extLst>
      <p:ext uri="{BB962C8B-B14F-4D97-AF65-F5344CB8AC3E}">
        <p14:creationId xmlns:p14="http://schemas.microsoft.com/office/powerpoint/2010/main" val="3261189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36B35-037D-BF50-3BE5-3E149E05918B}"/>
              </a:ext>
            </a:extLst>
          </p:cNvPr>
          <p:cNvSpPr>
            <a:spLocks noGrp="1"/>
          </p:cNvSpPr>
          <p:nvPr>
            <p:ph type="title"/>
          </p:nvPr>
        </p:nvSpPr>
        <p:spPr/>
        <p:txBody>
          <a:bodyPr>
            <a:normAutofit/>
          </a:bodyPr>
          <a:lstStyle/>
          <a:p>
            <a:r>
              <a:rPr lang="en-US" sz="4400" dirty="0">
                <a:latin typeface="Times New Roman" panose="02020603050405020304" pitchFamily="18" charset="0"/>
                <a:cs typeface="Times New Roman" panose="02020603050405020304" pitchFamily="18" charset="0"/>
              </a:rPr>
              <a:t>Pope John XXIII’s </a:t>
            </a:r>
            <a:r>
              <a:rPr lang="en-US" sz="4400" i="1" dirty="0">
                <a:latin typeface="Times New Roman" panose="02020603050405020304" pitchFamily="18" charset="0"/>
                <a:cs typeface="Times New Roman" panose="02020603050405020304" pitchFamily="18" charset="0"/>
              </a:rPr>
              <a:t>Pacem in Terris</a:t>
            </a:r>
            <a:r>
              <a:rPr lang="en-US" sz="4400" dirty="0">
                <a:latin typeface="Times New Roman" panose="02020603050405020304" pitchFamily="18" charset="0"/>
                <a:cs typeface="Times New Roman" panose="02020603050405020304" pitchFamily="18" charset="0"/>
              </a:rPr>
              <a:t> (1963)</a:t>
            </a:r>
          </a:p>
        </p:txBody>
      </p:sp>
      <p:sp>
        <p:nvSpPr>
          <p:cNvPr id="3" name="Content Placeholder 2">
            <a:extLst>
              <a:ext uri="{FF2B5EF4-FFF2-40B4-BE49-F238E27FC236}">
                <a16:creationId xmlns:a16="http://schemas.microsoft.com/office/drawing/2014/main" id="{35B45578-5820-8F9E-DE84-AB18B02E1A93}"/>
              </a:ext>
            </a:extLst>
          </p:cNvPr>
          <p:cNvSpPr>
            <a:spLocks noGrp="1"/>
          </p:cNvSpPr>
          <p:nvPr>
            <p:ph idx="1"/>
          </p:nvPr>
        </p:nvSpPr>
        <p:spPr/>
        <p:txBody>
          <a:bodyPr>
            <a:normAutofit/>
          </a:bodyPr>
          <a:lstStyle/>
          <a:p>
            <a:r>
              <a:rPr lang="en-US" sz="2400" i="1" dirty="0">
                <a:solidFill>
                  <a:srgbClr val="C00000"/>
                </a:solidFill>
                <a:latin typeface="Times New Roman" panose="02020603050405020304" pitchFamily="18" charset="0"/>
                <a:cs typeface="Times New Roman" panose="02020603050405020304" pitchFamily="18" charset="0"/>
              </a:rPr>
              <a:t>Written during the tensions of the Cold War and focuses on peace, human rights, and the moral order of society. </a:t>
            </a:r>
          </a:p>
          <a:p>
            <a:r>
              <a:rPr lang="en-US" sz="2400" dirty="0">
                <a:latin typeface="Times New Roman" panose="02020603050405020304" pitchFamily="18" charset="0"/>
                <a:cs typeface="Times New Roman" panose="02020603050405020304" pitchFamily="18" charset="0"/>
              </a:rPr>
              <a:t>Key points:</a:t>
            </a:r>
          </a:p>
          <a:p>
            <a:pPr>
              <a:buFont typeface="Wingdings" panose="05000000000000000000" pitchFamily="2" charset="2"/>
              <a:buChar char="Ø"/>
            </a:pPr>
            <a:r>
              <a:rPr lang="en-US" sz="2400" u="sng" dirty="0">
                <a:solidFill>
                  <a:srgbClr val="C00000"/>
                </a:solidFill>
                <a:latin typeface="Times New Roman" panose="02020603050405020304" pitchFamily="18" charset="0"/>
                <a:cs typeface="Times New Roman" panose="02020603050405020304" pitchFamily="18" charset="0"/>
              </a:rPr>
              <a:t>HUMAN DIGNITY and Rights</a:t>
            </a:r>
            <a:r>
              <a:rPr lang="en-US" sz="2400" dirty="0">
                <a:latin typeface="Times New Roman" panose="02020603050405020304" pitchFamily="18" charset="0"/>
                <a:cs typeface="Times New Roman" panose="02020603050405020304" pitchFamily="18" charset="0"/>
              </a:rPr>
              <a:t>: Every human person has God-given DIGNITY and fundamental rights. First of these rights is the RIGHT TO LIFE; then food, shelter, education, work, religious freedom, and participation in society.</a:t>
            </a:r>
          </a:p>
          <a:p>
            <a:pPr>
              <a:buFont typeface="Wingdings" panose="05000000000000000000" pitchFamily="2" charset="2"/>
              <a:buChar char="Ø"/>
            </a:pPr>
            <a:r>
              <a:rPr lang="en-US" sz="2400" u="sng" dirty="0">
                <a:solidFill>
                  <a:srgbClr val="C00000"/>
                </a:solidFill>
                <a:latin typeface="Times New Roman" panose="02020603050405020304" pitchFamily="18" charset="0"/>
                <a:cs typeface="Times New Roman" panose="02020603050405020304" pitchFamily="18" charset="0"/>
              </a:rPr>
              <a:t>Responsibilities accompany rights:</a:t>
            </a:r>
            <a:r>
              <a:rPr lang="en-US" sz="2400" dirty="0">
                <a:latin typeface="Times New Roman" panose="02020603050405020304" pitchFamily="18" charset="0"/>
                <a:cs typeface="Times New Roman" panose="02020603050405020304" pitchFamily="18" charset="0"/>
              </a:rPr>
              <a:t> Respect for the rights of others.</a:t>
            </a:r>
          </a:p>
          <a:p>
            <a:pPr>
              <a:buFont typeface="Wingdings" panose="05000000000000000000" pitchFamily="2" charset="2"/>
              <a:buChar char="Ø"/>
            </a:pPr>
            <a:r>
              <a:rPr lang="en-US" sz="2400" u="sng" dirty="0">
                <a:solidFill>
                  <a:srgbClr val="C00000"/>
                </a:solidFill>
                <a:latin typeface="Times New Roman" panose="02020603050405020304" pitchFamily="18" charset="0"/>
                <a:cs typeface="Times New Roman" panose="02020603050405020304" pitchFamily="18" charset="0"/>
              </a:rPr>
              <a:t>Four pillars of peace:</a:t>
            </a:r>
            <a:r>
              <a:rPr lang="en-US" sz="2400" dirty="0">
                <a:latin typeface="Times New Roman" panose="02020603050405020304" pitchFamily="18" charset="0"/>
                <a:cs typeface="Times New Roman" panose="02020603050405020304" pitchFamily="18" charset="0"/>
              </a:rPr>
              <a:t> truth, justice, love, and freedom.</a:t>
            </a:r>
          </a:p>
          <a:p>
            <a:pPr>
              <a:buFont typeface="Wingdings" panose="05000000000000000000" pitchFamily="2" charset="2"/>
              <a:buChar char="Ø"/>
            </a:pPr>
            <a:r>
              <a:rPr lang="en-US" sz="2400" u="sng" dirty="0">
                <a:solidFill>
                  <a:srgbClr val="C00000"/>
                </a:solidFill>
                <a:latin typeface="Times New Roman" panose="02020603050405020304" pitchFamily="18" charset="0"/>
                <a:cs typeface="Times New Roman" panose="02020603050405020304" pitchFamily="18" charset="0"/>
              </a:rPr>
              <a:t>Role of government:</a:t>
            </a:r>
            <a:r>
              <a:rPr lang="en-US" sz="2400" dirty="0">
                <a:latin typeface="Times New Roman" panose="02020603050405020304" pitchFamily="18" charset="0"/>
                <a:cs typeface="Times New Roman" panose="02020603050405020304" pitchFamily="18" charset="0"/>
              </a:rPr>
              <a:t> To promote the common good. Etc.</a:t>
            </a:r>
          </a:p>
        </p:txBody>
      </p:sp>
      <p:sp>
        <p:nvSpPr>
          <p:cNvPr id="4" name="Date Placeholder 3">
            <a:extLst>
              <a:ext uri="{FF2B5EF4-FFF2-40B4-BE49-F238E27FC236}">
                <a16:creationId xmlns:a16="http://schemas.microsoft.com/office/drawing/2014/main" id="{2998156D-5E27-A4CE-56E7-B8253F75BE1C}"/>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25C21507-DE5D-9CE1-930A-CD48200DE6F6}"/>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7CFF0A8F-C2DE-A792-2EDB-942D4B3A14EE}"/>
              </a:ext>
            </a:extLst>
          </p:cNvPr>
          <p:cNvSpPr>
            <a:spLocks noGrp="1"/>
          </p:cNvSpPr>
          <p:nvPr>
            <p:ph type="sldNum" sz="quarter" idx="12"/>
          </p:nvPr>
        </p:nvSpPr>
        <p:spPr/>
        <p:txBody>
          <a:bodyPr/>
          <a:lstStyle/>
          <a:p>
            <a:fld id="{6113E31D-E2AB-40D1-8B51-AFA5AFEF393A}" type="slidenum">
              <a:rPr lang="en-US" smtClean="0"/>
              <a:t>21</a:t>
            </a:fld>
            <a:endParaRPr lang="en-US" dirty="0"/>
          </a:p>
        </p:txBody>
      </p:sp>
    </p:spTree>
    <p:extLst>
      <p:ext uri="{BB962C8B-B14F-4D97-AF65-F5344CB8AC3E}">
        <p14:creationId xmlns:p14="http://schemas.microsoft.com/office/powerpoint/2010/main" val="2076423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95D8-2F10-3F92-A19C-6DB23CDE66E7}"/>
              </a:ext>
            </a:extLst>
          </p:cNvPr>
          <p:cNvSpPr>
            <a:spLocks noGrp="1"/>
          </p:cNvSpPr>
          <p:nvPr>
            <p:ph type="title"/>
          </p:nvPr>
        </p:nvSpPr>
        <p:spPr/>
        <p:txBody>
          <a:bodyPr>
            <a:normAutofit/>
          </a:bodyPr>
          <a:lstStyle/>
          <a:p>
            <a:r>
              <a:rPr lang="en-US" sz="4200" dirty="0">
                <a:latin typeface="Times New Roman" panose="02020603050405020304" pitchFamily="18" charset="0"/>
                <a:cs typeface="Times New Roman" panose="02020603050405020304" pitchFamily="18" charset="0"/>
              </a:rPr>
              <a:t>Pope Paul VI’s </a:t>
            </a:r>
            <a:r>
              <a:rPr lang="en-US" sz="4200" i="1" dirty="0" err="1">
                <a:latin typeface="Times New Roman" panose="02020603050405020304" pitchFamily="18" charset="0"/>
                <a:cs typeface="Times New Roman" panose="02020603050405020304" pitchFamily="18" charset="0"/>
              </a:rPr>
              <a:t>Populorum</a:t>
            </a:r>
            <a:r>
              <a:rPr lang="en-US" sz="4200" i="1" dirty="0">
                <a:latin typeface="Times New Roman" panose="02020603050405020304" pitchFamily="18" charset="0"/>
                <a:cs typeface="Times New Roman" panose="02020603050405020304" pitchFamily="18" charset="0"/>
              </a:rPr>
              <a:t> </a:t>
            </a:r>
            <a:r>
              <a:rPr lang="en-US" sz="4200" i="1" dirty="0" err="1">
                <a:latin typeface="Times New Roman" panose="02020603050405020304" pitchFamily="18" charset="0"/>
                <a:cs typeface="Times New Roman" panose="02020603050405020304" pitchFamily="18" charset="0"/>
              </a:rPr>
              <a:t>Progressio</a:t>
            </a:r>
            <a:r>
              <a:rPr lang="en-US" sz="4200" dirty="0">
                <a:latin typeface="Times New Roman" panose="02020603050405020304" pitchFamily="18" charset="0"/>
                <a:cs typeface="Times New Roman" panose="02020603050405020304" pitchFamily="18" charset="0"/>
              </a:rPr>
              <a:t> (1967)</a:t>
            </a:r>
          </a:p>
        </p:txBody>
      </p:sp>
      <p:sp>
        <p:nvSpPr>
          <p:cNvPr id="3" name="Content Placeholder 2">
            <a:extLst>
              <a:ext uri="{FF2B5EF4-FFF2-40B4-BE49-F238E27FC236}">
                <a16:creationId xmlns:a16="http://schemas.microsoft.com/office/drawing/2014/main" id="{A867CC48-E966-D9F4-39B6-40193CE9CA02}"/>
              </a:ext>
            </a:extLst>
          </p:cNvPr>
          <p:cNvSpPr>
            <a:spLocks noGrp="1"/>
          </p:cNvSpPr>
          <p:nvPr>
            <p:ph idx="1"/>
          </p:nvPr>
        </p:nvSpPr>
        <p:spPr>
          <a:xfrm>
            <a:off x="1097280" y="1829828"/>
            <a:ext cx="10058400" cy="4131734"/>
          </a:xfrm>
        </p:spPr>
        <p:txBody>
          <a:bodyPr>
            <a:normAutofit fontScale="85000" lnSpcReduction="20000"/>
          </a:bodyPr>
          <a:lstStyle/>
          <a:p>
            <a:r>
              <a:rPr lang="en-US" i="1" dirty="0">
                <a:solidFill>
                  <a:srgbClr val="C00000"/>
                </a:solidFill>
                <a:latin typeface="Times New Roman" panose="02020603050405020304" pitchFamily="18" charset="0"/>
                <a:cs typeface="Times New Roman" panose="02020603050405020304" pitchFamily="18" charset="0"/>
              </a:rPr>
              <a:t>Focuses on global inequality, poverty, and authentic human development.</a:t>
            </a:r>
          </a:p>
          <a:p>
            <a:r>
              <a:rPr lang="en-US" dirty="0">
                <a:latin typeface="Times New Roman" panose="02020603050405020304" pitchFamily="18" charset="0"/>
                <a:cs typeface="Times New Roman" panose="02020603050405020304" pitchFamily="18" charset="0"/>
              </a:rPr>
              <a:t>Key points:</a:t>
            </a:r>
          </a:p>
          <a:p>
            <a:pPr>
              <a:buFont typeface="Wingdings" panose="05000000000000000000" pitchFamily="2" charset="2"/>
              <a:buChar char="§"/>
            </a:pPr>
            <a:r>
              <a:rPr lang="en-US" u="sng" dirty="0">
                <a:solidFill>
                  <a:srgbClr val="C00000"/>
                </a:solidFill>
                <a:latin typeface="Times New Roman" panose="02020603050405020304" pitchFamily="18" charset="0"/>
                <a:cs typeface="Times New Roman" panose="02020603050405020304" pitchFamily="18" charset="0"/>
              </a:rPr>
              <a:t>Authentic human development: </a:t>
            </a:r>
            <a:r>
              <a:rPr lang="en-US" dirty="0">
                <a:latin typeface="Times New Roman" panose="02020603050405020304" pitchFamily="18" charset="0"/>
                <a:cs typeface="Times New Roman" panose="02020603050405020304" pitchFamily="18" charset="0"/>
              </a:rPr>
              <a:t>TRUE DEVELOPMENT INVOLVES THE WHOLE PERSON – physical, social, cultural, moral, and spiritual. </a:t>
            </a:r>
          </a:p>
          <a:p>
            <a:pPr>
              <a:buFont typeface="Wingdings" panose="05000000000000000000" pitchFamily="2" charset="2"/>
              <a:buChar char="§"/>
            </a:pPr>
            <a:r>
              <a:rPr lang="en-US" u="sng" dirty="0">
                <a:solidFill>
                  <a:srgbClr val="C00000"/>
                </a:solidFill>
                <a:latin typeface="Times New Roman" panose="02020603050405020304" pitchFamily="18" charset="0"/>
                <a:cs typeface="Times New Roman" panose="02020603050405020304" pitchFamily="18" charset="0"/>
              </a:rPr>
              <a:t>Concern for the poor</a:t>
            </a:r>
            <a:r>
              <a:rPr lang="en-US" dirty="0">
                <a:latin typeface="Times New Roman" panose="02020603050405020304" pitchFamily="18" charset="0"/>
                <a:cs typeface="Times New Roman" panose="02020603050405020304" pitchFamily="18" charset="0"/>
              </a:rPr>
              <a:t> – the Church has special concern for poor nations and oppressed people.</a:t>
            </a:r>
          </a:p>
          <a:p>
            <a:pPr>
              <a:buFont typeface="Wingdings" panose="05000000000000000000" pitchFamily="2" charset="2"/>
              <a:buChar char="§"/>
            </a:pPr>
            <a:r>
              <a:rPr lang="en-US" u="sng" dirty="0">
                <a:solidFill>
                  <a:srgbClr val="C00000"/>
                </a:solidFill>
                <a:latin typeface="Times New Roman" panose="02020603050405020304" pitchFamily="18" charset="0"/>
                <a:cs typeface="Times New Roman" panose="02020603050405020304" pitchFamily="18" charset="0"/>
              </a:rPr>
              <a:t>Justice in international trade</a:t>
            </a:r>
          </a:p>
          <a:p>
            <a:pPr>
              <a:buFont typeface="Wingdings" panose="05000000000000000000" pitchFamily="2" charset="2"/>
              <a:buChar char="§"/>
            </a:pPr>
            <a:r>
              <a:rPr lang="en-US" u="sng" dirty="0">
                <a:solidFill>
                  <a:srgbClr val="C00000"/>
                </a:solidFill>
                <a:latin typeface="Times New Roman" panose="02020603050405020304" pitchFamily="18" charset="0"/>
                <a:cs typeface="Times New Roman" panose="02020603050405020304" pitchFamily="18" charset="0"/>
              </a:rPr>
              <a:t>Inequality between nations</a:t>
            </a:r>
          </a:p>
          <a:p>
            <a:pPr>
              <a:buFont typeface="Wingdings" panose="05000000000000000000" pitchFamily="2" charset="2"/>
              <a:buChar char="§"/>
            </a:pPr>
            <a:r>
              <a:rPr lang="en-US" u="sng" dirty="0">
                <a:solidFill>
                  <a:srgbClr val="C00000"/>
                </a:solidFill>
                <a:latin typeface="Times New Roman" panose="02020603050405020304" pitchFamily="18" charset="0"/>
                <a:cs typeface="Times New Roman" panose="02020603050405020304" pitchFamily="18" charset="0"/>
              </a:rPr>
              <a:t>Right to development</a:t>
            </a:r>
            <a:r>
              <a:rPr lang="en-US" dirty="0">
                <a:latin typeface="Times New Roman" panose="02020603050405020304" pitchFamily="18" charset="0"/>
                <a:cs typeface="Times New Roman" panose="02020603050405020304" pitchFamily="18" charset="0"/>
              </a:rPr>
              <a:t> – every person and nation has right to opportunities for growth and advancement.</a:t>
            </a:r>
          </a:p>
          <a:p>
            <a:pPr>
              <a:buFont typeface="Wingdings" panose="05000000000000000000" pitchFamily="2" charset="2"/>
              <a:buChar char="§"/>
            </a:pPr>
            <a:r>
              <a:rPr lang="en-US" u="sng" dirty="0">
                <a:solidFill>
                  <a:srgbClr val="C00000"/>
                </a:solidFill>
                <a:latin typeface="Times New Roman" panose="02020603050405020304" pitchFamily="18" charset="0"/>
                <a:cs typeface="Times New Roman" panose="02020603050405020304" pitchFamily="18" charset="0"/>
              </a:rPr>
              <a:t>Solidarity and brotherhood</a:t>
            </a:r>
          </a:p>
          <a:p>
            <a:pPr>
              <a:buFont typeface="Wingdings" panose="05000000000000000000" pitchFamily="2" charset="2"/>
              <a:buChar char="§"/>
            </a:pPr>
            <a:r>
              <a:rPr lang="en-US" u="sng" dirty="0">
                <a:solidFill>
                  <a:srgbClr val="C00000"/>
                </a:solidFill>
                <a:latin typeface="Times New Roman" panose="02020603050405020304" pitchFamily="18" charset="0"/>
                <a:cs typeface="Times New Roman" panose="02020603050405020304" pitchFamily="18" charset="0"/>
              </a:rPr>
              <a:t>Critique of materialism</a:t>
            </a:r>
          </a:p>
          <a:p>
            <a:pPr>
              <a:buFont typeface="Wingdings" panose="05000000000000000000" pitchFamily="2" charset="2"/>
              <a:buChar char="§"/>
            </a:pPr>
            <a:r>
              <a:rPr lang="en-US" u="sng" dirty="0">
                <a:solidFill>
                  <a:srgbClr val="C00000"/>
                </a:solidFill>
                <a:latin typeface="Times New Roman" panose="02020603050405020304" pitchFamily="18" charset="0"/>
                <a:cs typeface="Times New Roman" panose="02020603050405020304" pitchFamily="18" charset="0"/>
              </a:rPr>
              <a:t>Call to action:</a:t>
            </a:r>
            <a:r>
              <a:rPr lang="en-US" dirty="0">
                <a:latin typeface="Times New Roman" panose="02020603050405020304" pitchFamily="18" charset="0"/>
                <a:cs typeface="Times New Roman" panose="02020603050405020304" pitchFamily="18" charset="0"/>
              </a:rPr>
              <a:t> Christians are called to work actively for justice, charity, and social transformation. Leaders of institutions should promote policies that uplift the poor.</a:t>
            </a:r>
          </a:p>
        </p:txBody>
      </p:sp>
      <p:sp>
        <p:nvSpPr>
          <p:cNvPr id="4" name="Date Placeholder 3">
            <a:extLst>
              <a:ext uri="{FF2B5EF4-FFF2-40B4-BE49-F238E27FC236}">
                <a16:creationId xmlns:a16="http://schemas.microsoft.com/office/drawing/2014/main" id="{272F33A3-5534-EF0F-2088-6B5C18E92C0C}"/>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ABE6EA55-270A-AF79-4167-DBADA9C5DAE3}"/>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9C164DD3-6431-6180-DC85-621F2D0F2ECC}"/>
              </a:ext>
            </a:extLst>
          </p:cNvPr>
          <p:cNvSpPr>
            <a:spLocks noGrp="1"/>
          </p:cNvSpPr>
          <p:nvPr>
            <p:ph type="sldNum" sz="quarter" idx="12"/>
          </p:nvPr>
        </p:nvSpPr>
        <p:spPr/>
        <p:txBody>
          <a:bodyPr/>
          <a:lstStyle/>
          <a:p>
            <a:fld id="{6113E31D-E2AB-40D1-8B51-AFA5AFEF393A}" type="slidenum">
              <a:rPr lang="en-US" smtClean="0"/>
              <a:t>22</a:t>
            </a:fld>
            <a:endParaRPr lang="en-US" dirty="0"/>
          </a:p>
        </p:txBody>
      </p:sp>
    </p:spTree>
    <p:extLst>
      <p:ext uri="{BB962C8B-B14F-4D97-AF65-F5344CB8AC3E}">
        <p14:creationId xmlns:p14="http://schemas.microsoft.com/office/powerpoint/2010/main" val="2207813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2E5CF-4698-B773-70DC-76D0B22BCB9E}"/>
              </a:ext>
            </a:extLst>
          </p:cNvPr>
          <p:cNvSpPr>
            <a:spLocks noGrp="1"/>
          </p:cNvSpPr>
          <p:nvPr>
            <p:ph type="title"/>
          </p:nvPr>
        </p:nvSpPr>
        <p:spPr/>
        <p:txBody>
          <a:bodyPr/>
          <a:lstStyle/>
          <a:p>
            <a:r>
              <a:rPr lang="en-US" u="sng" dirty="0">
                <a:solidFill>
                  <a:srgbClr val="C00000"/>
                </a:solidFill>
                <a:latin typeface="Times New Roman" panose="02020603050405020304" pitchFamily="18" charset="0"/>
                <a:cs typeface="Times New Roman" panose="02020603050405020304" pitchFamily="18" charset="0"/>
              </a:rPr>
              <a:t>Call to action: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5B3B873-2C98-26F5-6C55-8104DFC26617}"/>
              </a:ext>
            </a:extLst>
          </p:cNvPr>
          <p:cNvSpPr>
            <a:spLocks noGrp="1"/>
          </p:cNvSpPr>
          <p:nvPr>
            <p:ph idx="1"/>
          </p:nvPr>
        </p:nvSpPr>
        <p:spPr>
          <a:xfrm>
            <a:off x="1282214" y="1927927"/>
            <a:ext cx="10058400" cy="4023360"/>
          </a:xfrm>
        </p:spPr>
        <p:txBody>
          <a:bodyPr>
            <a:normAutofit/>
          </a:bodyPr>
          <a:lstStyle/>
          <a:p>
            <a:r>
              <a:rPr lang="en-US" sz="4000" dirty="0">
                <a:latin typeface="Times New Roman" panose="02020603050405020304" pitchFamily="18" charset="0"/>
                <a:cs typeface="Times New Roman" panose="02020603050405020304" pitchFamily="18" charset="0"/>
              </a:rPr>
              <a:t>Christians are called to work actively for justice, charity, and social transformation. Leaders of institutions should promote policies that uplift the poor. </a:t>
            </a:r>
          </a:p>
          <a:p>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NOW WE HAVE ST VINCENT DE PAUL 😍</a:t>
            </a:r>
          </a:p>
        </p:txBody>
      </p:sp>
      <p:sp>
        <p:nvSpPr>
          <p:cNvPr id="4" name="Date Placeholder 3">
            <a:extLst>
              <a:ext uri="{FF2B5EF4-FFF2-40B4-BE49-F238E27FC236}">
                <a16:creationId xmlns:a16="http://schemas.microsoft.com/office/drawing/2014/main" id="{6EDE86B9-074F-3174-FC29-B0980CF5AB24}"/>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43F33EAA-C920-F00B-1125-896475BDA052}"/>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C08D7627-D8F5-14BE-AADE-261BB270AB34}"/>
              </a:ext>
            </a:extLst>
          </p:cNvPr>
          <p:cNvSpPr>
            <a:spLocks noGrp="1"/>
          </p:cNvSpPr>
          <p:nvPr>
            <p:ph type="sldNum" sz="quarter" idx="12"/>
          </p:nvPr>
        </p:nvSpPr>
        <p:spPr/>
        <p:txBody>
          <a:bodyPr/>
          <a:lstStyle/>
          <a:p>
            <a:fld id="{6113E31D-E2AB-40D1-8B51-AFA5AFEF393A}" type="slidenum">
              <a:rPr lang="en-US" smtClean="0"/>
              <a:t>23</a:t>
            </a:fld>
            <a:endParaRPr lang="en-US" dirty="0"/>
          </a:p>
        </p:txBody>
      </p:sp>
    </p:spTree>
    <p:extLst>
      <p:ext uri="{BB962C8B-B14F-4D97-AF65-F5344CB8AC3E}">
        <p14:creationId xmlns:p14="http://schemas.microsoft.com/office/powerpoint/2010/main" val="311719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580E1-56AF-040A-F474-04B0FA6A3425}"/>
              </a:ext>
            </a:extLst>
          </p:cNvPr>
          <p:cNvSpPr>
            <a:spLocks noGrp="1"/>
          </p:cNvSpPr>
          <p:nvPr>
            <p:ph type="title"/>
          </p:nvPr>
        </p:nvSpPr>
        <p:spPr>
          <a:xfrm>
            <a:off x="0" y="33090"/>
            <a:ext cx="4822804" cy="586654"/>
          </a:xfrm>
        </p:spPr>
        <p:txBody>
          <a:bodyPr>
            <a:normAutofit/>
          </a:bodyPr>
          <a:lstStyle/>
          <a:p>
            <a:r>
              <a:rPr lang="en-US" sz="2800" dirty="0"/>
              <a:t>But, look at your masters 👉👉</a:t>
            </a:r>
          </a:p>
        </p:txBody>
      </p:sp>
      <p:pic>
        <p:nvPicPr>
          <p:cNvPr id="7" name="WhatsApp Video 2026-05-28 at 9.34.58 AM">
            <a:hlinkClick r:id="" action="ppaction://media"/>
            <a:extLst>
              <a:ext uri="{FF2B5EF4-FFF2-40B4-BE49-F238E27FC236}">
                <a16:creationId xmlns:a16="http://schemas.microsoft.com/office/drawing/2014/main" id="{9B734F29-817D-D569-C41D-7CD99D8A19A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65667" y="105529"/>
            <a:ext cx="3584213" cy="6233625"/>
          </a:xfrm>
        </p:spPr>
      </p:pic>
      <p:sp>
        <p:nvSpPr>
          <p:cNvPr id="4" name="Date Placeholder 3">
            <a:extLst>
              <a:ext uri="{FF2B5EF4-FFF2-40B4-BE49-F238E27FC236}">
                <a16:creationId xmlns:a16="http://schemas.microsoft.com/office/drawing/2014/main" id="{96DA24E3-1AB1-829D-ABA5-867246512229}"/>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7B4500A0-ECB7-7C2E-2D19-3A79F88EF3A8}"/>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B03029FA-F379-5D6F-DB47-11CD508AABDA}"/>
              </a:ext>
            </a:extLst>
          </p:cNvPr>
          <p:cNvSpPr>
            <a:spLocks noGrp="1"/>
          </p:cNvSpPr>
          <p:nvPr>
            <p:ph type="sldNum" sz="quarter" idx="12"/>
          </p:nvPr>
        </p:nvSpPr>
        <p:spPr/>
        <p:txBody>
          <a:bodyPr/>
          <a:lstStyle/>
          <a:p>
            <a:fld id="{6113E31D-E2AB-40D1-8B51-AFA5AFEF393A}" type="slidenum">
              <a:rPr lang="en-US" smtClean="0"/>
              <a:t>24</a:t>
            </a:fld>
            <a:endParaRPr lang="en-US" dirty="0"/>
          </a:p>
        </p:txBody>
      </p:sp>
    </p:spTree>
    <p:extLst>
      <p:ext uri="{BB962C8B-B14F-4D97-AF65-F5344CB8AC3E}">
        <p14:creationId xmlns:p14="http://schemas.microsoft.com/office/powerpoint/2010/main" val="3628898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57E3A-57F7-5613-BC6B-6ABC1FB791A2}"/>
              </a:ext>
            </a:extLst>
          </p:cNvPr>
          <p:cNvSpPr>
            <a:spLocks noGrp="1"/>
          </p:cNvSpPr>
          <p:nvPr>
            <p:ph type="title"/>
          </p:nvPr>
        </p:nvSpPr>
        <p:spPr/>
        <p:txBody>
          <a:bodyPr/>
          <a:lstStyle/>
          <a:p>
            <a:r>
              <a:rPr lang="en-US" u="sng" dirty="0">
                <a:solidFill>
                  <a:srgbClr val="C00000"/>
                </a:solidFill>
                <a:latin typeface="Times New Roman" panose="02020603050405020304" pitchFamily="18" charset="0"/>
                <a:cs typeface="Times New Roman" panose="02020603050405020304" pitchFamily="18" charset="0"/>
              </a:rPr>
              <a:t>Call to action: </a:t>
            </a:r>
            <a:endParaRPr lang="en-US" dirty="0"/>
          </a:p>
        </p:txBody>
      </p:sp>
      <p:sp>
        <p:nvSpPr>
          <p:cNvPr id="3" name="Content Placeholder 2">
            <a:extLst>
              <a:ext uri="{FF2B5EF4-FFF2-40B4-BE49-F238E27FC236}">
                <a16:creationId xmlns:a16="http://schemas.microsoft.com/office/drawing/2014/main" id="{543BCB3F-CF2E-49DD-930C-7C2B9A28DD6C}"/>
              </a:ext>
            </a:extLst>
          </p:cNvPr>
          <p:cNvSpPr>
            <a:spLocks noGrp="1"/>
          </p:cNvSpPr>
          <p:nvPr>
            <p:ph idx="1"/>
          </p:nvPr>
        </p:nvSpPr>
        <p:spPr>
          <a:xfrm>
            <a:off x="3830200" y="2801233"/>
            <a:ext cx="2755529" cy="1359803"/>
          </a:xfrm>
        </p:spPr>
        <p:txBody>
          <a:bodyPr>
            <a:normAutofit/>
          </a:bodyPr>
          <a:lstStyle/>
          <a:p>
            <a:r>
              <a:rPr lang="en-US" sz="4400" dirty="0">
                <a:solidFill>
                  <a:srgbClr val="FFC000"/>
                </a:solidFill>
                <a:latin typeface="Times New Roman" panose="02020603050405020304" pitchFamily="18" charset="0"/>
                <a:cs typeface="Times New Roman" panose="02020603050405020304" pitchFamily="18" charset="0"/>
              </a:rPr>
              <a:t>WHAT ACTION</a:t>
            </a:r>
          </a:p>
        </p:txBody>
      </p:sp>
      <p:sp>
        <p:nvSpPr>
          <p:cNvPr id="4" name="Date Placeholder 3">
            <a:extLst>
              <a:ext uri="{FF2B5EF4-FFF2-40B4-BE49-F238E27FC236}">
                <a16:creationId xmlns:a16="http://schemas.microsoft.com/office/drawing/2014/main" id="{320DFDD0-AE51-31D8-C9DD-26F0FF0CDE94}"/>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E0EEA36C-821F-0849-5A88-D7741AFE3268}"/>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CF5FBED4-934C-A518-07A4-DD0EF303947D}"/>
              </a:ext>
            </a:extLst>
          </p:cNvPr>
          <p:cNvSpPr>
            <a:spLocks noGrp="1"/>
          </p:cNvSpPr>
          <p:nvPr>
            <p:ph type="sldNum" sz="quarter" idx="12"/>
          </p:nvPr>
        </p:nvSpPr>
        <p:spPr/>
        <p:txBody>
          <a:bodyPr/>
          <a:lstStyle/>
          <a:p>
            <a:fld id="{6113E31D-E2AB-40D1-8B51-AFA5AFEF393A}" type="slidenum">
              <a:rPr lang="en-US" smtClean="0"/>
              <a:t>25</a:t>
            </a:fld>
            <a:endParaRPr lang="en-US" dirty="0"/>
          </a:p>
        </p:txBody>
      </p:sp>
      <p:sp>
        <p:nvSpPr>
          <p:cNvPr id="7" name="Title 1">
            <a:extLst>
              <a:ext uri="{FF2B5EF4-FFF2-40B4-BE49-F238E27FC236}">
                <a16:creationId xmlns:a16="http://schemas.microsoft.com/office/drawing/2014/main" id="{2A4CE3A8-D505-4FD3-B41F-55B01E5DA44D}"/>
              </a:ext>
            </a:extLst>
          </p:cNvPr>
          <p:cNvSpPr txBox="1">
            <a:spLocks/>
          </p:cNvSpPr>
          <p:nvPr/>
        </p:nvSpPr>
        <p:spPr>
          <a:xfrm>
            <a:off x="6215865" y="2360197"/>
            <a:ext cx="3034027" cy="2611737"/>
          </a:xfrm>
          <a:prstGeom prst="rect">
            <a:avLst/>
          </a:prstGeom>
        </p:spPr>
        <p:txBody>
          <a:bodyPr vert="horz" lIns="91440" tIns="45720" rIns="91440" bIns="45720" rtlCol="0" anchor="b">
            <a:normAutofit lnSpcReduction="100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20900" dirty="0">
                <a:solidFill>
                  <a:srgbClr val="C00000"/>
                </a:solidFill>
                <a:latin typeface="Times New Roman" panose="02020603050405020304" pitchFamily="18" charset="0"/>
                <a:cs typeface="Times New Roman" panose="02020603050405020304" pitchFamily="18" charset="0"/>
              </a:rPr>
              <a:t>?</a:t>
            </a:r>
            <a:r>
              <a:rPr lang="en-US" sz="14500" u="sng" dirty="0">
                <a:solidFill>
                  <a:srgbClr val="C00000"/>
                </a:solidFill>
                <a:latin typeface="Times New Roman" panose="02020603050405020304" pitchFamily="18" charset="0"/>
                <a:cs typeface="Times New Roman" panose="02020603050405020304" pitchFamily="18" charset="0"/>
              </a:rPr>
              <a:t> </a:t>
            </a:r>
            <a:endParaRPr lang="en-US" sz="14500" dirty="0"/>
          </a:p>
        </p:txBody>
      </p:sp>
    </p:spTree>
    <p:extLst>
      <p:ext uri="{BB962C8B-B14F-4D97-AF65-F5344CB8AC3E}">
        <p14:creationId xmlns:p14="http://schemas.microsoft.com/office/powerpoint/2010/main" val="1264766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7612A9-01E1-B6B5-3306-0236FC62E494}"/>
              </a:ext>
            </a:extLst>
          </p:cNvPr>
          <p:cNvSpPr>
            <a:spLocks noGrp="1"/>
          </p:cNvSpPr>
          <p:nvPr>
            <p:ph idx="1"/>
          </p:nvPr>
        </p:nvSpPr>
        <p:spPr/>
        <p:txBody>
          <a:bodyPr>
            <a:normAutofit fontScale="92500"/>
          </a:bodyPr>
          <a:lstStyle/>
          <a:p>
            <a:r>
              <a:rPr lang="en-US" b="1" dirty="0">
                <a:solidFill>
                  <a:srgbClr val="EE0000"/>
                </a:solidFill>
                <a:latin typeface="Times New Roman" panose="02020603050405020304" pitchFamily="18" charset="0"/>
                <a:cs typeface="Times New Roman" panose="02020603050405020304" pitchFamily="18" charset="0"/>
              </a:rPr>
              <a:t>All we’ve learned so far is wonderful, but it is only we, the Vincentians, who have the knowledge.</a:t>
            </a:r>
          </a:p>
          <a:p>
            <a:endParaRPr lang="en-US"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So, the action is: </a:t>
            </a:r>
          </a:p>
          <a:p>
            <a:r>
              <a:rPr lang="en-US" sz="2800" dirty="0">
                <a:latin typeface="Times New Roman" panose="02020603050405020304" pitchFamily="18" charset="0"/>
                <a:cs typeface="Times New Roman" panose="02020603050405020304" pitchFamily="18" charset="0"/>
              </a:rPr>
              <a:t>How can you transfer this knowledge to your masters?</a:t>
            </a:r>
          </a:p>
          <a:p>
            <a:r>
              <a:rPr lang="en-US" sz="2800" dirty="0">
                <a:latin typeface="Times New Roman" panose="02020603050405020304" pitchFamily="18" charset="0"/>
                <a:cs typeface="Times New Roman" panose="02020603050405020304" pitchFamily="18" charset="0"/>
              </a:rPr>
              <a:t>How can you make them understand and appreciate their own DIGNITY?</a:t>
            </a:r>
          </a:p>
          <a:p>
            <a:r>
              <a:rPr lang="en-US" sz="2800" dirty="0">
                <a:latin typeface="Times New Roman" panose="02020603050405020304" pitchFamily="18" charset="0"/>
                <a:cs typeface="Times New Roman" panose="02020603050405020304" pitchFamily="18" charset="0"/>
              </a:rPr>
              <a:t>How can you set their hearts burning with desire to be emancipated?</a:t>
            </a:r>
          </a:p>
          <a:p>
            <a:r>
              <a:rPr lang="en-US" sz="2800" dirty="0">
                <a:latin typeface="Times New Roman" panose="02020603050405020304" pitchFamily="18" charset="0"/>
                <a:cs typeface="Times New Roman" panose="02020603050405020304" pitchFamily="18" charset="0"/>
              </a:rPr>
              <a:t>How can you put in them a REVOLUTIONARY SPIRIT; a spirit that revolts against their present state and seeks TO BE MORE?</a:t>
            </a: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94FA923F-8139-B1AF-D423-9BE6DD8230FB}"/>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0163C268-37F4-B330-C25E-DE66D5210A1D}"/>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84C8F3CB-9734-CCB1-527F-3B036D8937CE}"/>
              </a:ext>
            </a:extLst>
          </p:cNvPr>
          <p:cNvSpPr>
            <a:spLocks noGrp="1"/>
          </p:cNvSpPr>
          <p:nvPr>
            <p:ph type="sldNum" sz="quarter" idx="12"/>
          </p:nvPr>
        </p:nvSpPr>
        <p:spPr/>
        <p:txBody>
          <a:bodyPr/>
          <a:lstStyle/>
          <a:p>
            <a:fld id="{6113E31D-E2AB-40D1-8B51-AFA5AFEF393A}" type="slidenum">
              <a:rPr lang="en-US" smtClean="0"/>
              <a:t>26</a:t>
            </a:fld>
            <a:endParaRPr lang="en-US" dirty="0"/>
          </a:p>
        </p:txBody>
      </p:sp>
      <p:sp>
        <p:nvSpPr>
          <p:cNvPr id="7" name="Title 1">
            <a:extLst>
              <a:ext uri="{FF2B5EF4-FFF2-40B4-BE49-F238E27FC236}">
                <a16:creationId xmlns:a16="http://schemas.microsoft.com/office/drawing/2014/main" id="{499F04AE-8715-2ADF-4E8E-FB200CED6737}"/>
              </a:ext>
            </a:extLst>
          </p:cNvPr>
          <p:cNvSpPr>
            <a:spLocks noGrp="1"/>
          </p:cNvSpPr>
          <p:nvPr>
            <p:ph type="title"/>
          </p:nvPr>
        </p:nvSpPr>
        <p:spPr>
          <a:xfrm>
            <a:off x="1097280" y="286603"/>
            <a:ext cx="10058400" cy="1450757"/>
          </a:xfrm>
        </p:spPr>
        <p:txBody>
          <a:bodyPr/>
          <a:lstStyle/>
          <a:p>
            <a:r>
              <a:rPr lang="en-US" u="sng" dirty="0">
                <a:solidFill>
                  <a:srgbClr val="C00000"/>
                </a:solidFill>
                <a:latin typeface="Times New Roman" panose="02020603050405020304" pitchFamily="18" charset="0"/>
                <a:cs typeface="Times New Roman" panose="02020603050405020304" pitchFamily="18" charset="0"/>
              </a:rPr>
              <a:t>Call to action: </a:t>
            </a:r>
            <a:endParaRPr lang="en-US" dirty="0"/>
          </a:p>
        </p:txBody>
      </p:sp>
    </p:spTree>
    <p:extLst>
      <p:ext uri="{BB962C8B-B14F-4D97-AF65-F5344CB8AC3E}">
        <p14:creationId xmlns:p14="http://schemas.microsoft.com/office/powerpoint/2010/main" val="708214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50600-679D-191E-42F8-7FE111346DDE}"/>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There is a place for emergency intervention.</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There is a place for immediate relief.</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There is a place for compassionate response.</a:t>
            </a:r>
          </a:p>
          <a:p>
            <a:r>
              <a:rPr lang="en-US" sz="3200" dirty="0">
                <a:latin typeface="Times New Roman" panose="02020603050405020304" pitchFamily="18" charset="0"/>
                <a:cs typeface="Times New Roman" panose="02020603050405020304" pitchFamily="18" charset="0"/>
              </a:rPr>
              <a:t>Indeed, when someone is hungry, we must feed them.</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When someone is sick, we must care for them.</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When disaster strikes, we must respond.</a:t>
            </a:r>
          </a:p>
          <a:p>
            <a:r>
              <a:rPr lang="en-US" sz="3200" dirty="0">
                <a:latin typeface="Times New Roman" panose="02020603050405020304" pitchFamily="18" charset="0"/>
                <a:cs typeface="Times New Roman" panose="02020603050405020304" pitchFamily="18" charset="0"/>
              </a:rPr>
              <a:t>However, leadership becomes incomplete if it never moves beyond crisis management.</a:t>
            </a:r>
          </a:p>
          <a:p>
            <a:endParaRPr lang="en-US" sz="32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72514E13-9588-BB10-A7B1-B5917370D033}"/>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ACFE1460-C3F3-2820-054F-A2E28114561B}"/>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058D5CA1-9D8E-DAEB-7199-CA482020EBAE}"/>
              </a:ext>
            </a:extLst>
          </p:cNvPr>
          <p:cNvSpPr>
            <a:spLocks noGrp="1"/>
          </p:cNvSpPr>
          <p:nvPr>
            <p:ph type="sldNum" sz="quarter" idx="12"/>
          </p:nvPr>
        </p:nvSpPr>
        <p:spPr/>
        <p:txBody>
          <a:bodyPr/>
          <a:lstStyle/>
          <a:p>
            <a:fld id="{6113E31D-E2AB-40D1-8B51-AFA5AFEF393A}" type="slidenum">
              <a:rPr lang="en-US" smtClean="0"/>
              <a:t>27</a:t>
            </a:fld>
            <a:endParaRPr lang="en-US" dirty="0"/>
          </a:p>
        </p:txBody>
      </p:sp>
      <p:sp>
        <p:nvSpPr>
          <p:cNvPr id="7" name="Title 1">
            <a:extLst>
              <a:ext uri="{FF2B5EF4-FFF2-40B4-BE49-F238E27FC236}">
                <a16:creationId xmlns:a16="http://schemas.microsoft.com/office/drawing/2014/main" id="{41D2E15F-8856-47A6-1D73-4735DEF809DB}"/>
              </a:ext>
            </a:extLst>
          </p:cNvPr>
          <p:cNvSpPr>
            <a:spLocks noGrp="1"/>
          </p:cNvSpPr>
          <p:nvPr>
            <p:ph type="title"/>
          </p:nvPr>
        </p:nvSpPr>
        <p:spPr>
          <a:xfrm>
            <a:off x="1097280" y="286603"/>
            <a:ext cx="10058400" cy="1450757"/>
          </a:xfrm>
        </p:spPr>
        <p:txBody>
          <a:bodyPr/>
          <a:lstStyle/>
          <a:p>
            <a:r>
              <a:rPr lang="en-US" u="sng" dirty="0">
                <a:solidFill>
                  <a:srgbClr val="C00000"/>
                </a:solidFill>
                <a:latin typeface="Times New Roman" panose="02020603050405020304" pitchFamily="18" charset="0"/>
                <a:cs typeface="Times New Roman" panose="02020603050405020304" pitchFamily="18" charset="0"/>
              </a:rPr>
              <a:t>Call to action: </a:t>
            </a:r>
            <a:endParaRPr lang="en-US" dirty="0"/>
          </a:p>
        </p:txBody>
      </p:sp>
    </p:spTree>
    <p:extLst>
      <p:ext uri="{BB962C8B-B14F-4D97-AF65-F5344CB8AC3E}">
        <p14:creationId xmlns:p14="http://schemas.microsoft.com/office/powerpoint/2010/main" val="2253532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283F29-EEF3-F732-9928-A667D407C13A}"/>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307DC61B-3BD1-C23A-147B-EB469FA3FABF}"/>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8A72D338-2FDD-61FB-DD55-DCB18FF02467}"/>
              </a:ext>
            </a:extLst>
          </p:cNvPr>
          <p:cNvSpPr>
            <a:spLocks noGrp="1"/>
          </p:cNvSpPr>
          <p:nvPr>
            <p:ph type="sldNum" sz="quarter" idx="12"/>
          </p:nvPr>
        </p:nvSpPr>
        <p:spPr/>
        <p:txBody>
          <a:bodyPr/>
          <a:lstStyle/>
          <a:p>
            <a:fld id="{6113E31D-E2AB-40D1-8B51-AFA5AFEF393A}" type="slidenum">
              <a:rPr lang="en-US" smtClean="0"/>
              <a:t>28</a:t>
            </a:fld>
            <a:endParaRPr lang="en-US" dirty="0"/>
          </a:p>
        </p:txBody>
      </p:sp>
      <p:graphicFrame>
        <p:nvGraphicFramePr>
          <p:cNvPr id="7" name="Diagram 6">
            <a:extLst>
              <a:ext uri="{FF2B5EF4-FFF2-40B4-BE49-F238E27FC236}">
                <a16:creationId xmlns:a16="http://schemas.microsoft.com/office/drawing/2014/main" id="{0C524EA3-EEC3-9DE3-DEC9-A50E2F7B71E9}"/>
              </a:ext>
            </a:extLst>
          </p:cNvPr>
          <p:cNvGraphicFramePr/>
          <p:nvPr>
            <p:extLst>
              <p:ext uri="{D42A27DB-BD31-4B8C-83A1-F6EECF244321}">
                <p14:modId xmlns:p14="http://schemas.microsoft.com/office/powerpoint/2010/main" val="3283774861"/>
              </p:ext>
            </p:extLst>
          </p:nvPr>
        </p:nvGraphicFramePr>
        <p:xfrm>
          <a:off x="1281987" y="1767154"/>
          <a:ext cx="9033268" cy="5674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itle 1">
            <a:extLst>
              <a:ext uri="{FF2B5EF4-FFF2-40B4-BE49-F238E27FC236}">
                <a16:creationId xmlns:a16="http://schemas.microsoft.com/office/drawing/2014/main" id="{1BE83623-0592-0B5B-C290-F89888C31A35}"/>
              </a:ext>
            </a:extLst>
          </p:cNvPr>
          <p:cNvSpPr>
            <a:spLocks noGrp="1"/>
          </p:cNvSpPr>
          <p:nvPr>
            <p:ph type="title"/>
          </p:nvPr>
        </p:nvSpPr>
        <p:spPr>
          <a:xfrm>
            <a:off x="1097280" y="647272"/>
            <a:ext cx="5693938" cy="1090088"/>
          </a:xfrm>
        </p:spPr>
        <p:txBody>
          <a:bodyPr/>
          <a:lstStyle/>
          <a:p>
            <a:r>
              <a:rPr lang="en-US" u="sng" dirty="0">
                <a:solidFill>
                  <a:srgbClr val="C00000"/>
                </a:solidFill>
                <a:latin typeface="Times New Roman" panose="02020603050405020304" pitchFamily="18" charset="0"/>
                <a:cs typeface="Times New Roman" panose="02020603050405020304" pitchFamily="18" charset="0"/>
              </a:rPr>
              <a:t>Call to action: </a:t>
            </a:r>
            <a:endParaRPr lang="en-US" dirty="0"/>
          </a:p>
        </p:txBody>
      </p:sp>
    </p:spTree>
    <p:extLst>
      <p:ext uri="{BB962C8B-B14F-4D97-AF65-F5344CB8AC3E}">
        <p14:creationId xmlns:p14="http://schemas.microsoft.com/office/powerpoint/2010/main" val="2181319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0BCCD-AD01-9BC8-3166-55C2F991AEBE}"/>
              </a:ext>
            </a:extLst>
          </p:cNvPr>
          <p:cNvSpPr>
            <a:spLocks noGrp="1"/>
          </p:cNvSpPr>
          <p:nvPr>
            <p:ph type="title"/>
          </p:nvPr>
        </p:nvSpPr>
        <p:spPr/>
        <p:txBody>
          <a:bodyPr>
            <a:normAutofit/>
          </a:bodyPr>
          <a:lstStyle/>
          <a:p>
            <a:r>
              <a:rPr lang="en-US" sz="4000" dirty="0">
                <a:solidFill>
                  <a:srgbClr val="00B050"/>
                </a:solidFill>
                <a:latin typeface="Times New Roman" panose="02020603050405020304" pitchFamily="18" charset="0"/>
                <a:cs typeface="Times New Roman" panose="02020603050405020304" pitchFamily="18" charset="0"/>
              </a:rPr>
              <a:t>A vision-driven Vincentian leader therefore:</a:t>
            </a:r>
          </a:p>
        </p:txBody>
      </p:sp>
      <p:sp>
        <p:nvSpPr>
          <p:cNvPr id="3" name="Content Placeholder 2">
            <a:extLst>
              <a:ext uri="{FF2B5EF4-FFF2-40B4-BE49-F238E27FC236}">
                <a16:creationId xmlns:a16="http://schemas.microsoft.com/office/drawing/2014/main" id="{0CA0BC48-1CA1-C36C-EC5A-B4626ADA04D1}"/>
              </a:ext>
            </a:extLst>
          </p:cNvPr>
          <p:cNvSpPr>
            <a:spLocks noGrp="1"/>
          </p:cNvSpPr>
          <p:nvPr>
            <p:ph idx="1"/>
          </p:nvPr>
        </p:nvSpPr>
        <p:spPr>
          <a:xfrm>
            <a:off x="1097280" y="1845734"/>
            <a:ext cx="10058400" cy="4470006"/>
          </a:xfrm>
        </p:spPr>
        <p:txBody>
          <a:bodyPr>
            <a:normAutofit lnSpcReduction="10000"/>
          </a:bodyPr>
          <a:lstStyle/>
          <a:p>
            <a:pPr lvl="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Supports education</a:t>
            </a:r>
          </a:p>
          <a:p>
            <a:pPr lvl="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Encourages skills acquisition</a:t>
            </a:r>
          </a:p>
          <a:p>
            <a:pPr lvl="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Promotes financial responsibility</a:t>
            </a:r>
          </a:p>
          <a:p>
            <a:pPr lvl="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Builds community partnerships</a:t>
            </a:r>
          </a:p>
          <a:p>
            <a:pPr lvl="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Invests in human formation and development</a:t>
            </a:r>
          </a:p>
          <a:p>
            <a:pPr lvl="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Encourages ethical governance</a:t>
            </a:r>
          </a:p>
          <a:p>
            <a:pPr lvl="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Strengthens organizational systems</a:t>
            </a:r>
          </a:p>
          <a:p>
            <a:pPr marL="0" lvl="0" indent="0">
              <a:buNone/>
            </a:pPr>
            <a:endParaRPr lang="en-US" sz="2400" dirty="0">
              <a:latin typeface="Times New Roman" panose="02020603050405020304" pitchFamily="18" charset="0"/>
              <a:cs typeface="Times New Roman" panose="02020603050405020304" pitchFamily="18" charset="0"/>
            </a:endParaRPr>
          </a:p>
          <a:p>
            <a:r>
              <a:rPr lang="en-US" sz="2400" b="1" i="1" dirty="0">
                <a:solidFill>
                  <a:srgbClr val="EE0000"/>
                </a:solidFill>
                <a:latin typeface="Times New Roman" panose="02020603050405020304" pitchFamily="18" charset="0"/>
                <a:cs typeface="Times New Roman" panose="02020603050405020304" pitchFamily="18" charset="0"/>
              </a:rPr>
              <a:t>The goal is not merely to relieve suffering temporarily.</a:t>
            </a:r>
            <a:br>
              <a:rPr lang="en-US" sz="2400" b="1" i="1" dirty="0">
                <a:solidFill>
                  <a:srgbClr val="EE0000"/>
                </a:solidFill>
                <a:latin typeface="Times New Roman" panose="02020603050405020304" pitchFamily="18" charset="0"/>
                <a:cs typeface="Times New Roman" panose="02020603050405020304" pitchFamily="18" charset="0"/>
              </a:rPr>
            </a:br>
            <a:r>
              <a:rPr lang="en-US" sz="2400" b="1" i="1" dirty="0">
                <a:solidFill>
                  <a:srgbClr val="EE0000"/>
                </a:solidFill>
                <a:latin typeface="Times New Roman" panose="02020603050405020304" pitchFamily="18" charset="0"/>
                <a:cs typeface="Times New Roman" panose="02020603050405020304" pitchFamily="18" charset="0"/>
              </a:rPr>
              <a:t>The goal is to restore hope permanently.</a:t>
            </a:r>
          </a:p>
          <a:p>
            <a:endParaRPr lang="en-US"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A1B19A47-43EA-85C3-6A66-4267C20E8E04}"/>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52A4254C-C62F-A82A-DBE0-35CDD485E528}"/>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D6C3C916-3360-408D-13B6-F28CBADAD82E}"/>
              </a:ext>
            </a:extLst>
          </p:cNvPr>
          <p:cNvSpPr>
            <a:spLocks noGrp="1"/>
          </p:cNvSpPr>
          <p:nvPr>
            <p:ph type="sldNum" sz="quarter" idx="12"/>
          </p:nvPr>
        </p:nvSpPr>
        <p:spPr/>
        <p:txBody>
          <a:bodyPr/>
          <a:lstStyle/>
          <a:p>
            <a:fld id="{6113E31D-E2AB-40D1-8B51-AFA5AFEF393A}" type="slidenum">
              <a:rPr lang="en-US" smtClean="0"/>
              <a:t>29</a:t>
            </a:fld>
            <a:endParaRPr lang="en-US" dirty="0"/>
          </a:p>
        </p:txBody>
      </p:sp>
    </p:spTree>
    <p:extLst>
      <p:ext uri="{BB962C8B-B14F-4D97-AF65-F5344CB8AC3E}">
        <p14:creationId xmlns:p14="http://schemas.microsoft.com/office/powerpoint/2010/main" val="4211132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0C019-09E4-29E9-AAA1-C16E21AA5271}"/>
              </a:ext>
            </a:extLst>
          </p:cNvPr>
          <p:cNvSpPr>
            <a:spLocks noGrp="1"/>
          </p:cNvSpPr>
          <p:nvPr>
            <p:ph type="title"/>
          </p:nvPr>
        </p:nvSpPr>
        <p:spPr>
          <a:xfrm>
            <a:off x="1162497" y="2349319"/>
            <a:ext cx="10058400" cy="1935602"/>
          </a:xfrm>
        </p:spPr>
        <p:txBody>
          <a:bodyPr/>
          <a:lstStyle/>
          <a:p>
            <a:pPr algn="ctr"/>
            <a:r>
              <a:rPr lang="en-US" b="1" dirty="0">
                <a:latin typeface="Times New Roman" panose="02020603050405020304" pitchFamily="18" charset="0"/>
                <a:cs typeface="Times New Roman" panose="02020603050405020304" pitchFamily="18" charset="0"/>
              </a:rPr>
              <a:t>4. Characteristics of Vision-Driven Leaders</a:t>
            </a:r>
            <a:endParaRPr lang="en-US"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97EC167D-C6AE-24ED-08D2-3AED0013DF48}"/>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48572B8E-49C1-C082-9D73-68776ECF3F71}"/>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13E6C618-F7DB-16C6-B7CB-E88EFFF8680E}"/>
              </a:ext>
            </a:extLst>
          </p:cNvPr>
          <p:cNvSpPr>
            <a:spLocks noGrp="1"/>
          </p:cNvSpPr>
          <p:nvPr>
            <p:ph type="sldNum" sz="quarter" idx="12"/>
          </p:nvPr>
        </p:nvSpPr>
        <p:spPr/>
        <p:txBody>
          <a:bodyPr/>
          <a:lstStyle/>
          <a:p>
            <a:fld id="{6113E31D-E2AB-40D1-8B51-AFA5AFEF393A}" type="slidenum">
              <a:rPr lang="en-US" smtClean="0"/>
              <a:t>30</a:t>
            </a:fld>
            <a:endParaRPr lang="en-US" dirty="0"/>
          </a:p>
        </p:txBody>
      </p:sp>
    </p:spTree>
    <p:extLst>
      <p:ext uri="{BB962C8B-B14F-4D97-AF65-F5344CB8AC3E}">
        <p14:creationId xmlns:p14="http://schemas.microsoft.com/office/powerpoint/2010/main" val="1869080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3D59-4976-2FA9-4F12-FCC3CDFE99DB}"/>
              </a:ext>
            </a:extLst>
          </p:cNvPr>
          <p:cNvSpPr>
            <a:spLocks noGrp="1"/>
          </p:cNvSpPr>
          <p:nvPr>
            <p:ph type="title"/>
          </p:nvPr>
        </p:nvSpPr>
        <p:spPr/>
        <p:txBody>
          <a:bodyPr>
            <a:normAutofit/>
          </a:bodyPr>
          <a:lstStyle/>
          <a:p>
            <a:r>
              <a:rPr lang="en-US" b="1" dirty="0"/>
              <a:t>A. Vision-Driven Leaders See Possibility Where Others See Problems</a:t>
            </a:r>
            <a:endParaRPr lang="en-US" dirty="0"/>
          </a:p>
        </p:txBody>
      </p:sp>
      <p:sp>
        <p:nvSpPr>
          <p:cNvPr id="3" name="Content Placeholder 2">
            <a:extLst>
              <a:ext uri="{FF2B5EF4-FFF2-40B4-BE49-F238E27FC236}">
                <a16:creationId xmlns:a16="http://schemas.microsoft.com/office/drawing/2014/main" id="{E1D7A22A-25AC-9D95-C416-D2654E1DC57A}"/>
              </a:ext>
            </a:extLst>
          </p:cNvPr>
          <p:cNvSpPr>
            <a:spLocks noGrp="1"/>
          </p:cNvSpPr>
          <p:nvPr>
            <p:ph idx="1"/>
          </p:nvPr>
        </p:nvSpPr>
        <p:spPr/>
        <p:txBody>
          <a:bodyPr>
            <a:normAutofit lnSpcReduction="10000"/>
          </a:bodyPr>
          <a:lstStyle/>
          <a:p>
            <a:r>
              <a:rPr lang="en-US" sz="3200" dirty="0">
                <a:latin typeface="Times New Roman" panose="02020603050405020304" pitchFamily="18" charset="0"/>
                <a:cs typeface="Times New Roman" panose="02020603050405020304" pitchFamily="18" charset="0"/>
              </a:rPr>
              <a:t>Ordinary people see obstacles.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Visionary leaders see opportunities.</a:t>
            </a:r>
          </a:p>
          <a:p>
            <a:r>
              <a:rPr lang="en-US" sz="3200" dirty="0">
                <a:latin typeface="Times New Roman" panose="02020603050405020304" pitchFamily="18" charset="0"/>
                <a:cs typeface="Times New Roman" panose="02020603050405020304" pitchFamily="18" charset="0"/>
              </a:rPr>
              <a:t>Where others see:</a:t>
            </a:r>
          </a:p>
          <a:p>
            <a:pPr lvl="1">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Poverty, they see potential.</a:t>
            </a:r>
          </a:p>
          <a:p>
            <a:pPr lvl="1">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Weakness, they see growth.</a:t>
            </a:r>
          </a:p>
          <a:p>
            <a:pPr lvl="1">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Crisis, they see transformation.</a:t>
            </a:r>
          </a:p>
          <a:p>
            <a:r>
              <a:rPr lang="en-US" sz="3200" b="1" i="1" dirty="0">
                <a:solidFill>
                  <a:srgbClr val="EE0000"/>
                </a:solidFill>
                <a:latin typeface="Times New Roman" panose="02020603050405020304" pitchFamily="18" charset="0"/>
                <a:cs typeface="Times New Roman" panose="02020603050405020304" pitchFamily="18" charset="0"/>
              </a:rPr>
              <a:t>Visionary leadership requires hope.</a:t>
            </a:r>
            <a:br>
              <a:rPr lang="en-US" sz="3200" b="1" i="1" dirty="0">
                <a:solidFill>
                  <a:srgbClr val="EE0000"/>
                </a:solidFill>
                <a:latin typeface="Times New Roman" panose="02020603050405020304" pitchFamily="18" charset="0"/>
                <a:cs typeface="Times New Roman" panose="02020603050405020304" pitchFamily="18" charset="0"/>
              </a:rPr>
            </a:br>
            <a:r>
              <a:rPr lang="en-US" sz="3200" b="1" i="1" dirty="0">
                <a:solidFill>
                  <a:srgbClr val="EE0000"/>
                </a:solidFill>
                <a:latin typeface="Times New Roman" panose="02020603050405020304" pitchFamily="18" charset="0"/>
                <a:cs typeface="Times New Roman" panose="02020603050405020304" pitchFamily="18" charset="0"/>
              </a:rPr>
              <a:t>And hope is one of the greatest Christian virtues.</a:t>
            </a:r>
          </a:p>
          <a:p>
            <a:endParaRPr lang="en-US" sz="32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F927D7C2-E88D-D871-0FD4-55AD4FF10EE9}"/>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C2EAED67-A51D-B44E-F95E-9ECAEE9DCDBE}"/>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26B73367-804A-2719-C793-E5CCC8003ADE}"/>
              </a:ext>
            </a:extLst>
          </p:cNvPr>
          <p:cNvSpPr>
            <a:spLocks noGrp="1"/>
          </p:cNvSpPr>
          <p:nvPr>
            <p:ph type="sldNum" sz="quarter" idx="12"/>
          </p:nvPr>
        </p:nvSpPr>
        <p:spPr/>
        <p:txBody>
          <a:bodyPr/>
          <a:lstStyle/>
          <a:p>
            <a:fld id="{6113E31D-E2AB-40D1-8B51-AFA5AFEF393A}" type="slidenum">
              <a:rPr lang="en-US" smtClean="0"/>
              <a:t>31</a:t>
            </a:fld>
            <a:endParaRPr lang="en-US" dirty="0"/>
          </a:p>
        </p:txBody>
      </p:sp>
    </p:spTree>
    <p:extLst>
      <p:ext uri="{BB962C8B-B14F-4D97-AF65-F5344CB8AC3E}">
        <p14:creationId xmlns:p14="http://schemas.microsoft.com/office/powerpoint/2010/main" val="642505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88F20B-396A-6FCE-62B2-12B3DCBBA931}"/>
              </a:ext>
            </a:extLst>
          </p:cNvPr>
          <p:cNvSpPr>
            <a:spLocks noGrp="1"/>
          </p:cNvSpPr>
          <p:nvPr>
            <p:ph idx="1"/>
          </p:nvPr>
        </p:nvSpPr>
        <p:spPr/>
        <p:txBody>
          <a:bodyPr>
            <a:normAutofit lnSpcReduction="10000"/>
          </a:bodyPr>
          <a:lstStyle/>
          <a:p>
            <a:r>
              <a:rPr lang="en-US" sz="3200" dirty="0">
                <a:latin typeface="Times New Roman" panose="02020603050405020304" pitchFamily="18" charset="0"/>
                <a:cs typeface="Times New Roman" panose="02020603050405020304" pitchFamily="18" charset="0"/>
              </a:rPr>
              <a:t>Jesus Himself constantly saw beyond present limitations.</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Others saw a tax collector; He saw an apostle </a:t>
            </a:r>
            <a:r>
              <a:rPr lang="en-US" sz="1800" dirty="0">
                <a:latin typeface="Times New Roman" panose="02020603050405020304" pitchFamily="18" charset="0"/>
                <a:cs typeface="Times New Roman" panose="02020603050405020304" pitchFamily="18" charset="0"/>
              </a:rPr>
              <a:t>(Mat. 9:9)</a:t>
            </a:r>
            <a:r>
              <a:rPr lang="en-US" sz="3200" dirty="0">
                <a:latin typeface="Times New Roman" panose="02020603050405020304" pitchFamily="18" charset="0"/>
                <a:cs typeface="Times New Roman" panose="02020603050405020304" pitchFamily="18" charset="0"/>
              </a:rPr>
              <a:t>.</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Others saw a sinner; He saw conversion </a:t>
            </a:r>
            <a:r>
              <a:rPr lang="en-US" sz="1800" dirty="0">
                <a:latin typeface="Times New Roman" panose="02020603050405020304" pitchFamily="18" charset="0"/>
                <a:cs typeface="Times New Roman" panose="02020603050405020304" pitchFamily="18" charset="0"/>
              </a:rPr>
              <a:t>(Jn. 8:1-11).</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Others saw five loaves and two fish; He saw abundance </a:t>
            </a:r>
            <a:r>
              <a:rPr lang="en-US" sz="1800" dirty="0">
                <a:latin typeface="Times New Roman" panose="02020603050405020304" pitchFamily="18" charset="0"/>
                <a:cs typeface="Times New Roman" panose="02020603050405020304" pitchFamily="18" charset="0"/>
              </a:rPr>
              <a:t>(Mk 6:30-44).</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Visionary leaders do not deny reality.</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They simply refuse to be imprisoned by it.</a:t>
            </a:r>
          </a:p>
        </p:txBody>
      </p:sp>
      <p:sp>
        <p:nvSpPr>
          <p:cNvPr id="4" name="Date Placeholder 3">
            <a:extLst>
              <a:ext uri="{FF2B5EF4-FFF2-40B4-BE49-F238E27FC236}">
                <a16:creationId xmlns:a16="http://schemas.microsoft.com/office/drawing/2014/main" id="{CED3ADA3-43AF-DCAB-921B-21FE86E053BA}"/>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07976A06-B305-C063-F325-67FEC917AC75}"/>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CFCE1D65-B285-31F6-63C6-1D238B511715}"/>
              </a:ext>
            </a:extLst>
          </p:cNvPr>
          <p:cNvSpPr>
            <a:spLocks noGrp="1"/>
          </p:cNvSpPr>
          <p:nvPr>
            <p:ph type="sldNum" sz="quarter" idx="12"/>
          </p:nvPr>
        </p:nvSpPr>
        <p:spPr/>
        <p:txBody>
          <a:bodyPr/>
          <a:lstStyle/>
          <a:p>
            <a:fld id="{6113E31D-E2AB-40D1-8B51-AFA5AFEF393A}" type="slidenum">
              <a:rPr lang="en-US" smtClean="0"/>
              <a:t>32</a:t>
            </a:fld>
            <a:endParaRPr lang="en-US" dirty="0"/>
          </a:p>
        </p:txBody>
      </p:sp>
    </p:spTree>
    <p:extLst>
      <p:ext uri="{BB962C8B-B14F-4D97-AF65-F5344CB8AC3E}">
        <p14:creationId xmlns:p14="http://schemas.microsoft.com/office/powerpoint/2010/main" val="3185883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3ADFE-36F8-A019-D78C-54FB9E286B08}"/>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B. Vision-Driven Leaders Think Long-Term</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975BB8E-14FA-3E50-A530-0FD7CF4B97BA}"/>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One of the dangers facing many organizations today is short-term thinking.</a:t>
            </a:r>
          </a:p>
          <a:p>
            <a:r>
              <a:rPr lang="en-US" sz="2800" dirty="0">
                <a:latin typeface="Times New Roman" panose="02020603050405020304" pitchFamily="18" charset="0"/>
                <a:cs typeface="Times New Roman" panose="02020603050405020304" pitchFamily="18" charset="0"/>
              </a:rPr>
              <a:t>Some leaders focus only on:</a:t>
            </a:r>
          </a:p>
          <a:p>
            <a:pPr lvl="0">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Immediate applause</a:t>
            </a:r>
          </a:p>
          <a:p>
            <a:pPr lvl="0">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Personal recognition</a:t>
            </a:r>
          </a:p>
          <a:p>
            <a:pPr lvl="0">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Quick achievements</a:t>
            </a:r>
          </a:p>
          <a:p>
            <a:pPr lvl="0">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Temporary popularity</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248CF7B9-DFF8-10F4-95DB-952CFC67157E}"/>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95F333B0-4D72-37D4-7000-49CD097D500B}"/>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22E4286B-63B2-E839-9CE3-DE04749A8EC0}"/>
              </a:ext>
            </a:extLst>
          </p:cNvPr>
          <p:cNvSpPr>
            <a:spLocks noGrp="1"/>
          </p:cNvSpPr>
          <p:nvPr>
            <p:ph type="sldNum" sz="quarter" idx="12"/>
          </p:nvPr>
        </p:nvSpPr>
        <p:spPr/>
        <p:txBody>
          <a:bodyPr/>
          <a:lstStyle/>
          <a:p>
            <a:fld id="{6113E31D-E2AB-40D1-8B51-AFA5AFEF393A}" type="slidenum">
              <a:rPr lang="en-US" smtClean="0"/>
              <a:t>33</a:t>
            </a:fld>
            <a:endParaRPr lang="en-US" dirty="0"/>
          </a:p>
        </p:txBody>
      </p:sp>
    </p:spTree>
    <p:extLst>
      <p:ext uri="{BB962C8B-B14F-4D97-AF65-F5344CB8AC3E}">
        <p14:creationId xmlns:p14="http://schemas.microsoft.com/office/powerpoint/2010/main" val="1236812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985AB8-C4D3-B3BD-6780-5BA917632966}"/>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But vision-driven leaders think in terms of legacy.</a:t>
            </a:r>
          </a:p>
          <a:p>
            <a:r>
              <a:rPr lang="en-US" sz="2800" dirty="0">
                <a:latin typeface="Times New Roman" panose="02020603050405020304" pitchFamily="18" charset="0"/>
                <a:cs typeface="Times New Roman" panose="02020603050405020304" pitchFamily="18" charset="0"/>
              </a:rPr>
              <a:t>They ask:</a:t>
            </a:r>
          </a:p>
          <a:p>
            <a:pPr lvl="1">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“What will remain after my tenure?”</a:t>
            </a:r>
          </a:p>
          <a:p>
            <a:pPr lvl="1">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“Who am I mentoring?”</a:t>
            </a:r>
          </a:p>
          <a:p>
            <a:pPr lvl="1">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“What systems am I strengthening?”</a:t>
            </a:r>
          </a:p>
          <a:p>
            <a:pPr lvl="1">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“Will this organization become stronger after me?”</a:t>
            </a:r>
          </a:p>
          <a:p>
            <a:r>
              <a:rPr lang="en-US" sz="2800" dirty="0">
                <a:latin typeface="Times New Roman" panose="02020603050405020304" pitchFamily="18" charset="0"/>
                <a:cs typeface="Times New Roman" panose="02020603050405020304" pitchFamily="18" charset="0"/>
              </a:rPr>
              <a:t>True leadership is not proven by how much control one keeps.</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It is proven by how much continuity one leaves behind.</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94AB9816-268C-2F30-0F6B-7FFF581396BA}"/>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47933216-2B41-5DAA-98AE-CF3BCE47542D}"/>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989621EA-0F7D-70D9-50D3-22211911F329}"/>
              </a:ext>
            </a:extLst>
          </p:cNvPr>
          <p:cNvSpPr>
            <a:spLocks noGrp="1"/>
          </p:cNvSpPr>
          <p:nvPr>
            <p:ph type="sldNum" sz="quarter" idx="12"/>
          </p:nvPr>
        </p:nvSpPr>
        <p:spPr/>
        <p:txBody>
          <a:bodyPr/>
          <a:lstStyle/>
          <a:p>
            <a:fld id="{6113E31D-E2AB-40D1-8B51-AFA5AFEF393A}" type="slidenum">
              <a:rPr lang="en-US" smtClean="0"/>
              <a:t>34</a:t>
            </a:fld>
            <a:endParaRPr lang="en-US" dirty="0"/>
          </a:p>
        </p:txBody>
      </p:sp>
    </p:spTree>
    <p:extLst>
      <p:ext uri="{BB962C8B-B14F-4D97-AF65-F5344CB8AC3E}">
        <p14:creationId xmlns:p14="http://schemas.microsoft.com/office/powerpoint/2010/main" val="3277928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431FE-0476-E189-21AD-1719E8A20C97}"/>
              </a:ext>
            </a:extLst>
          </p:cNvPr>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C. Vision-Driven Leaders Build Strong Systems</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28B2025-0BC6-9151-60E3-D256F3BA5D7D}"/>
              </a:ext>
            </a:extLst>
          </p:cNvPr>
          <p:cNvSpPr>
            <a:spLocks noGrp="1"/>
          </p:cNvSpPr>
          <p:nvPr>
            <p:ph idx="1"/>
          </p:nvPr>
        </p:nvSpPr>
        <p:spPr/>
        <p:txBody>
          <a:bodyPr>
            <a:normAutofit fontScale="70000" lnSpcReduction="20000"/>
          </a:bodyPr>
          <a:lstStyle/>
          <a:p>
            <a:r>
              <a:rPr lang="en-US" i="1" dirty="0">
                <a:latin typeface="Times New Roman" panose="02020603050405020304" pitchFamily="18" charset="0"/>
                <a:cs typeface="Times New Roman" panose="02020603050405020304" pitchFamily="18" charset="0"/>
              </a:rPr>
              <a:t>This connects directly with the broader theme of this training.</a:t>
            </a:r>
          </a:p>
          <a:p>
            <a:r>
              <a:rPr lang="en-US" dirty="0">
                <a:latin typeface="Times New Roman" panose="02020603050405020304" pitchFamily="18" charset="0"/>
                <a:cs typeface="Times New Roman" panose="02020603050405020304" pitchFamily="18" charset="0"/>
              </a:rPr>
              <a:t>A good vision without structure eventually fails.</a:t>
            </a:r>
          </a:p>
          <a:p>
            <a:r>
              <a:rPr lang="en-US" dirty="0">
                <a:latin typeface="Times New Roman" panose="02020603050405020304" pitchFamily="18" charset="0"/>
                <a:cs typeface="Times New Roman" panose="02020603050405020304" pitchFamily="18" charset="0"/>
              </a:rPr>
              <a:t>Vision must be supported by:</a:t>
            </a:r>
          </a:p>
          <a:p>
            <a:pPr lvl="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Accountability</a:t>
            </a:r>
          </a:p>
          <a:p>
            <a:pPr lvl="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Transparency</a:t>
            </a:r>
          </a:p>
          <a:p>
            <a:pPr lvl="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Financial discipline</a:t>
            </a:r>
          </a:p>
          <a:p>
            <a:pPr lvl="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Documentation</a:t>
            </a:r>
          </a:p>
          <a:p>
            <a:pPr lvl="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Evaluation</a:t>
            </a:r>
          </a:p>
          <a:p>
            <a:pPr lvl="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Policies</a:t>
            </a:r>
          </a:p>
          <a:p>
            <a:pPr lvl="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Formation </a:t>
            </a:r>
            <a:r>
              <a:rPr lang="en-US" dirty="0" err="1">
                <a:latin typeface="Times New Roman" panose="02020603050405020304" pitchFamily="18" charset="0"/>
                <a:cs typeface="Times New Roman" panose="02020603050405020304" pitchFamily="18" charset="0"/>
              </a:rPr>
              <a:t>programmes</a:t>
            </a:r>
            <a:endParaRPr lang="en-US"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Succession planning</a:t>
            </a:r>
          </a:p>
          <a:p>
            <a:r>
              <a:rPr lang="en-US" dirty="0">
                <a:latin typeface="Times New Roman" panose="02020603050405020304" pitchFamily="18" charset="0"/>
                <a:cs typeface="Times New Roman" panose="02020603050405020304" pitchFamily="18" charset="0"/>
              </a:rPr>
              <a:t>Many organizations collapse not because they lacked passion, but because they lacked systems.</a:t>
            </a:r>
          </a:p>
          <a:p>
            <a:endParaRPr lang="en-US"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6F27D31B-92E3-5C34-E36B-4440EC8DB685}"/>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2BFE9A35-205A-4C09-0B24-0B8B46E7FE60}"/>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A6AD54D7-9F75-8EFA-9DF2-7E9832CFC214}"/>
              </a:ext>
            </a:extLst>
          </p:cNvPr>
          <p:cNvSpPr>
            <a:spLocks noGrp="1"/>
          </p:cNvSpPr>
          <p:nvPr>
            <p:ph type="sldNum" sz="quarter" idx="12"/>
          </p:nvPr>
        </p:nvSpPr>
        <p:spPr/>
        <p:txBody>
          <a:bodyPr/>
          <a:lstStyle/>
          <a:p>
            <a:fld id="{6113E31D-E2AB-40D1-8B51-AFA5AFEF393A}" type="slidenum">
              <a:rPr lang="en-US" smtClean="0"/>
              <a:t>35</a:t>
            </a:fld>
            <a:endParaRPr lang="en-US" dirty="0"/>
          </a:p>
        </p:txBody>
      </p:sp>
    </p:spTree>
    <p:extLst>
      <p:ext uri="{BB962C8B-B14F-4D97-AF65-F5344CB8AC3E}">
        <p14:creationId xmlns:p14="http://schemas.microsoft.com/office/powerpoint/2010/main" val="585750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A8A7F9-6875-E303-DDA5-5125ED505210}"/>
              </a:ext>
            </a:extLst>
          </p:cNvPr>
          <p:cNvSpPr>
            <a:spLocks noGrp="1"/>
          </p:cNvSpPr>
          <p:nvPr>
            <p:ph idx="1"/>
          </p:nvPr>
        </p:nvSpPr>
        <p:spPr/>
        <p:txBody>
          <a:bodyPr>
            <a:normAutofit/>
          </a:bodyPr>
          <a:lstStyle/>
          <a:p>
            <a:pP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Strong systems protect mission.</a:t>
            </a:r>
          </a:p>
          <a:p>
            <a:pP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Strong systems preserve trust.</a:t>
            </a:r>
          </a:p>
          <a:p>
            <a:pP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Strong systems ensure continuity.</a:t>
            </a:r>
          </a:p>
          <a:p>
            <a:pP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Strong systems prevent abuse and confusion.</a:t>
            </a:r>
          </a:p>
          <a:p>
            <a:r>
              <a:rPr lang="en-US" sz="3200" i="1" dirty="0">
                <a:solidFill>
                  <a:srgbClr val="EE0000"/>
                </a:solidFill>
                <a:latin typeface="Times New Roman" panose="02020603050405020304" pitchFamily="18" charset="0"/>
                <a:cs typeface="Times New Roman" panose="02020603050405020304" pitchFamily="18" charset="0"/>
              </a:rPr>
              <a:t>In the Vincentian context, good intentions alone are not enough.</a:t>
            </a:r>
            <a:br>
              <a:rPr lang="en-US" sz="3200" i="1" dirty="0">
                <a:solidFill>
                  <a:srgbClr val="EE0000"/>
                </a:solidFill>
                <a:latin typeface="Times New Roman" panose="02020603050405020304" pitchFamily="18" charset="0"/>
                <a:cs typeface="Times New Roman" panose="02020603050405020304" pitchFamily="18" charset="0"/>
              </a:rPr>
            </a:br>
            <a:r>
              <a:rPr lang="en-US" sz="3200" i="1" dirty="0">
                <a:solidFill>
                  <a:srgbClr val="EE0000"/>
                </a:solidFill>
                <a:latin typeface="Times New Roman" panose="02020603050405020304" pitchFamily="18" charset="0"/>
                <a:cs typeface="Times New Roman" panose="02020603050405020304" pitchFamily="18" charset="0"/>
              </a:rPr>
              <a:t>Charity must also be disciplined.</a:t>
            </a:r>
          </a:p>
          <a:p>
            <a:endParaRPr lang="en-US" sz="32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D2ED87F0-A315-0AB9-CA7A-FD7ABE282EB6}"/>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0799D57D-2361-A62E-3350-F5441D503072}"/>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48C50F2E-D6CC-B747-CF79-B38F38AD9E1D}"/>
              </a:ext>
            </a:extLst>
          </p:cNvPr>
          <p:cNvSpPr>
            <a:spLocks noGrp="1"/>
          </p:cNvSpPr>
          <p:nvPr>
            <p:ph type="sldNum" sz="quarter" idx="12"/>
          </p:nvPr>
        </p:nvSpPr>
        <p:spPr/>
        <p:txBody>
          <a:bodyPr/>
          <a:lstStyle/>
          <a:p>
            <a:fld id="{6113E31D-E2AB-40D1-8B51-AFA5AFEF393A}" type="slidenum">
              <a:rPr lang="en-US" smtClean="0"/>
              <a:t>36</a:t>
            </a:fld>
            <a:endParaRPr lang="en-US" dirty="0"/>
          </a:p>
        </p:txBody>
      </p:sp>
    </p:spTree>
    <p:extLst>
      <p:ext uri="{BB962C8B-B14F-4D97-AF65-F5344CB8AC3E}">
        <p14:creationId xmlns:p14="http://schemas.microsoft.com/office/powerpoint/2010/main" val="3125041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83C94-BAB1-5B3D-3FD5-CC85BDE694AF}"/>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D. Vision-Driven Leaders Lead with Integrity</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3DBC380-533F-26EF-BCB7-CFD5DF14E8FD}"/>
              </a:ext>
            </a:extLst>
          </p:cNvPr>
          <p:cNvSpPr>
            <a:spLocks noGrp="1"/>
          </p:cNvSpPr>
          <p:nvPr>
            <p:ph idx="1"/>
          </p:nvPr>
        </p:nvSpPr>
        <p:spPr/>
        <p:txBody>
          <a:bodyPr>
            <a:normAutofit fontScale="92500" lnSpcReduction="10000"/>
          </a:bodyPr>
          <a:lstStyle/>
          <a:p>
            <a:r>
              <a:rPr lang="en-US" dirty="0">
                <a:solidFill>
                  <a:srgbClr val="EE0000"/>
                </a:solidFill>
                <a:latin typeface="Times New Roman" panose="02020603050405020304" pitchFamily="18" charset="0"/>
                <a:cs typeface="Times New Roman" panose="02020603050405020304" pitchFamily="18" charset="0"/>
              </a:rPr>
              <a:t>Vision without integrity becomes manipulation.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Power without integrity becomes dangerous.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Leadership without integrity destroys trust.</a:t>
            </a:r>
          </a:p>
          <a:p>
            <a:r>
              <a:rPr lang="en-US" dirty="0">
                <a:latin typeface="Times New Roman" panose="02020603050405020304" pitchFamily="18" charset="0"/>
                <a:cs typeface="Times New Roman" panose="02020603050405020304" pitchFamily="18" charset="0"/>
              </a:rPr>
              <a:t>Integrity means:</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Consistency between words and actions</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Transparency in financial matters</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Accountability in leadership</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Faithfulness to mission</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Moral credibility</a:t>
            </a:r>
          </a:p>
          <a:p>
            <a:r>
              <a:rPr lang="en-US" dirty="0">
                <a:latin typeface="Times New Roman" panose="02020603050405020304" pitchFamily="18" charset="0"/>
                <a:cs typeface="Times New Roman" panose="02020603050405020304" pitchFamily="18" charset="0"/>
              </a:rPr>
              <a:t>People may follow gifted leaders for a while.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But they sustain trust only in leaders of integrity.</a:t>
            </a:r>
          </a:p>
        </p:txBody>
      </p:sp>
      <p:sp>
        <p:nvSpPr>
          <p:cNvPr id="4" name="Date Placeholder 3">
            <a:extLst>
              <a:ext uri="{FF2B5EF4-FFF2-40B4-BE49-F238E27FC236}">
                <a16:creationId xmlns:a16="http://schemas.microsoft.com/office/drawing/2014/main" id="{0D961B96-F8E9-23F9-8E21-204A94956391}"/>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275E2E34-8016-126C-1022-604C4DD8844C}"/>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BEE15E16-7E4A-FAA8-8FAF-9E0A83E6A37B}"/>
              </a:ext>
            </a:extLst>
          </p:cNvPr>
          <p:cNvSpPr>
            <a:spLocks noGrp="1"/>
          </p:cNvSpPr>
          <p:nvPr>
            <p:ph type="sldNum" sz="quarter" idx="12"/>
          </p:nvPr>
        </p:nvSpPr>
        <p:spPr/>
        <p:txBody>
          <a:bodyPr/>
          <a:lstStyle/>
          <a:p>
            <a:fld id="{6113E31D-E2AB-40D1-8B51-AFA5AFEF393A}" type="slidenum">
              <a:rPr lang="en-US" smtClean="0"/>
              <a:t>37</a:t>
            </a:fld>
            <a:endParaRPr lang="en-US" dirty="0"/>
          </a:p>
        </p:txBody>
      </p:sp>
    </p:spTree>
    <p:extLst>
      <p:ext uri="{BB962C8B-B14F-4D97-AF65-F5344CB8AC3E}">
        <p14:creationId xmlns:p14="http://schemas.microsoft.com/office/powerpoint/2010/main" val="36958132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47923D-B256-7E1E-F404-2D534C14F07F}"/>
              </a:ext>
            </a:extLst>
          </p:cNvPr>
          <p:cNvSpPr>
            <a:spLocks noGrp="1"/>
          </p:cNvSpPr>
          <p:nvPr>
            <p:ph idx="1"/>
          </p:nvPr>
        </p:nvSpPr>
        <p:spPr/>
        <p:txBody>
          <a:bodyPr>
            <a:normAutofit fontScale="92500" lnSpcReduction="20000"/>
          </a:bodyPr>
          <a:lstStyle/>
          <a:p>
            <a:r>
              <a:rPr lang="en-US" sz="2400" dirty="0">
                <a:latin typeface="Times New Roman" panose="02020603050405020304" pitchFamily="18" charset="0"/>
                <a:cs typeface="Times New Roman" panose="02020603050405020304" pitchFamily="18" charset="0"/>
              </a:rPr>
              <a:t>For Vincentians especially, integrity is non-negotiable because we represent Christ in service to the poor.</a:t>
            </a:r>
          </a:p>
          <a:p>
            <a:r>
              <a:rPr lang="en-US" sz="2400" dirty="0">
                <a:latin typeface="Times New Roman" panose="02020603050405020304" pitchFamily="18" charset="0"/>
                <a:cs typeface="Times New Roman" panose="02020603050405020304" pitchFamily="18" charset="0"/>
              </a:rPr>
              <a:t>Our stewardship of resources must therefore reflect:</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Honesty</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Prudence</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Transparency</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Accountability</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Simplicity</a:t>
            </a:r>
          </a:p>
          <a:p>
            <a:r>
              <a:rPr lang="en-US" sz="2400" dirty="0">
                <a:latin typeface="Times New Roman" panose="02020603050405020304" pitchFamily="18" charset="0"/>
                <a:cs typeface="Times New Roman" panose="02020603050405020304" pitchFamily="18" charset="0"/>
              </a:rPr>
              <a:t>A leader who lacks integrity may achieve temporary success but will eventually damage the mission.</a:t>
            </a:r>
          </a:p>
          <a:p>
            <a:endParaRPr lang="en-US"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B7E5CC85-9BC4-035E-9563-F20590B62AEC}"/>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4E2C2437-F98D-C8EC-372B-E9A50C048081}"/>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72E95E6A-E984-2B0C-C676-495804760022}"/>
              </a:ext>
            </a:extLst>
          </p:cNvPr>
          <p:cNvSpPr>
            <a:spLocks noGrp="1"/>
          </p:cNvSpPr>
          <p:nvPr>
            <p:ph type="sldNum" sz="quarter" idx="12"/>
          </p:nvPr>
        </p:nvSpPr>
        <p:spPr/>
        <p:txBody>
          <a:bodyPr/>
          <a:lstStyle/>
          <a:p>
            <a:fld id="{6113E31D-E2AB-40D1-8B51-AFA5AFEF393A}" type="slidenum">
              <a:rPr lang="en-US" smtClean="0"/>
              <a:t>38</a:t>
            </a:fld>
            <a:endParaRPr lang="en-US" dirty="0"/>
          </a:p>
        </p:txBody>
      </p:sp>
    </p:spTree>
    <p:extLst>
      <p:ext uri="{BB962C8B-B14F-4D97-AF65-F5344CB8AC3E}">
        <p14:creationId xmlns:p14="http://schemas.microsoft.com/office/powerpoint/2010/main" val="38944329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3B30-4B96-513F-1C6B-0A7BEBDE33AC}"/>
              </a:ext>
            </a:extLst>
          </p:cNvPr>
          <p:cNvSpPr>
            <a:spLocks noGrp="1"/>
          </p:cNvSpPr>
          <p:nvPr>
            <p:ph type="title"/>
          </p:nvPr>
        </p:nvSpPr>
        <p:spPr/>
        <p:txBody>
          <a:bodyPr>
            <a:normAutofit/>
          </a:bodyPr>
          <a:lstStyle/>
          <a:p>
            <a:r>
              <a:rPr lang="en-US" sz="4400" b="1" dirty="0">
                <a:latin typeface="Times New Roman" panose="02020603050405020304" pitchFamily="18" charset="0"/>
                <a:cs typeface="Times New Roman" panose="02020603050405020304" pitchFamily="18" charset="0"/>
              </a:rPr>
              <a:t>E. Vision-Driven Leaders Invest in People</a:t>
            </a:r>
            <a:endParaRPr lang="en-US"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33F276F-3A3D-7FA9-1439-D689B6065F7D}"/>
              </a:ext>
            </a:extLst>
          </p:cNvPr>
          <p:cNvSpPr>
            <a:spLocks noGrp="1"/>
          </p:cNvSpPr>
          <p:nvPr>
            <p:ph idx="1"/>
          </p:nvPr>
        </p:nvSpPr>
        <p:spPr/>
        <p:txBody>
          <a:bodyPr>
            <a:normAutofit lnSpcReduction="10000"/>
          </a:bodyPr>
          <a:lstStyle/>
          <a:p>
            <a:r>
              <a:rPr lang="en-US" sz="2800" b="1" i="1" dirty="0">
                <a:solidFill>
                  <a:srgbClr val="EE0000"/>
                </a:solidFill>
                <a:latin typeface="Times New Roman" panose="02020603050405020304" pitchFamily="18" charset="0"/>
                <a:cs typeface="Times New Roman" panose="02020603050405020304" pitchFamily="18" charset="0"/>
              </a:rPr>
              <a:t>One of the clearest signs of visionary leadership is the willingness to develop others.</a:t>
            </a:r>
          </a:p>
          <a:p>
            <a:r>
              <a:rPr lang="en-US" sz="2800" b="1" dirty="0">
                <a:latin typeface="Times New Roman" panose="02020603050405020304" pitchFamily="18" charset="0"/>
                <a:cs typeface="Times New Roman" panose="02020603050405020304" pitchFamily="18" charset="0"/>
              </a:rPr>
              <a:t>A fearful leader controls people.</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A visionary leader empowers people.</a:t>
            </a:r>
          </a:p>
          <a:p>
            <a:r>
              <a:rPr lang="en-US" sz="2800" b="1" dirty="0">
                <a:latin typeface="Times New Roman" panose="02020603050405020304" pitchFamily="18" charset="0"/>
                <a:cs typeface="Times New Roman" panose="02020603050405020304" pitchFamily="18" charset="0"/>
              </a:rPr>
              <a:t>The greatest leaders are not those who build dependence around themselves.</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The greatest leaders are those who raise future leaders.</a:t>
            </a:r>
          </a:p>
          <a:p>
            <a:r>
              <a:rPr lang="en-US" sz="2800" dirty="0">
                <a:latin typeface="Times New Roman" panose="02020603050405020304" pitchFamily="18" charset="0"/>
                <a:cs typeface="Times New Roman" panose="02020603050405020304" pitchFamily="18" charset="0"/>
              </a:rPr>
              <a:t>Leadership is not ownership.</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Leadership is stewardship.</a:t>
            </a:r>
          </a:p>
        </p:txBody>
      </p:sp>
      <p:sp>
        <p:nvSpPr>
          <p:cNvPr id="4" name="Date Placeholder 3">
            <a:extLst>
              <a:ext uri="{FF2B5EF4-FFF2-40B4-BE49-F238E27FC236}">
                <a16:creationId xmlns:a16="http://schemas.microsoft.com/office/drawing/2014/main" id="{C96D4774-9D00-D4F8-B657-57168BFFFC73}"/>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8BB9ED7F-F7F9-5081-63E7-FAD1850315FB}"/>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D3609825-8CCF-1E81-C595-FBFDC50750A6}"/>
              </a:ext>
            </a:extLst>
          </p:cNvPr>
          <p:cNvSpPr>
            <a:spLocks noGrp="1"/>
          </p:cNvSpPr>
          <p:nvPr>
            <p:ph type="sldNum" sz="quarter" idx="12"/>
          </p:nvPr>
        </p:nvSpPr>
        <p:spPr/>
        <p:txBody>
          <a:bodyPr/>
          <a:lstStyle/>
          <a:p>
            <a:fld id="{6113E31D-E2AB-40D1-8B51-AFA5AFEF393A}" type="slidenum">
              <a:rPr lang="en-US" smtClean="0"/>
              <a:t>39</a:t>
            </a:fld>
            <a:endParaRPr lang="en-US" dirty="0"/>
          </a:p>
        </p:txBody>
      </p:sp>
    </p:spTree>
    <p:extLst>
      <p:ext uri="{BB962C8B-B14F-4D97-AF65-F5344CB8AC3E}">
        <p14:creationId xmlns:p14="http://schemas.microsoft.com/office/powerpoint/2010/main" val="1948208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4CECF8-9A20-9E22-C9DA-AB682B92792A}"/>
              </a:ext>
            </a:extLst>
          </p:cNvPr>
          <p:cNvSpPr>
            <a:spLocks noGrp="1"/>
          </p:cNvSpPr>
          <p:nvPr>
            <p:ph idx="1"/>
          </p:nvPr>
        </p:nvSpPr>
        <p:spPr/>
        <p:txBody>
          <a:bodyPr>
            <a:normAutofit lnSpcReduction="10000"/>
          </a:bodyPr>
          <a:lstStyle/>
          <a:p>
            <a:r>
              <a:rPr lang="en-US" sz="2400" dirty="0">
                <a:latin typeface="Times New Roman" panose="02020603050405020304" pitchFamily="18" charset="0"/>
                <a:cs typeface="Times New Roman" panose="02020603050405020304" pitchFamily="18" charset="0"/>
              </a:rPr>
              <a:t>A Vincentian leader must therefore:</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Mentor younger members</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Encourage participation</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Train successors</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Delegate responsibly</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Create opportunities for growth</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Listen respectfully</a:t>
            </a:r>
          </a:p>
          <a:p>
            <a:r>
              <a:rPr lang="en-US" sz="2400" dirty="0">
                <a:latin typeface="Times New Roman" panose="02020603050405020304" pitchFamily="18" charset="0"/>
                <a:cs typeface="Times New Roman" panose="02020603050405020304" pitchFamily="18" charset="0"/>
              </a:rPr>
              <a:t>An organization without leadership development eventually weakens.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But an organization that forms people continues to flourish across generations.</a:t>
            </a:r>
          </a:p>
        </p:txBody>
      </p:sp>
      <p:sp>
        <p:nvSpPr>
          <p:cNvPr id="4" name="Date Placeholder 3">
            <a:extLst>
              <a:ext uri="{FF2B5EF4-FFF2-40B4-BE49-F238E27FC236}">
                <a16:creationId xmlns:a16="http://schemas.microsoft.com/office/drawing/2014/main" id="{B620947C-F15F-4C03-78CA-C3F3F2751A0A}"/>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75883287-707E-3D46-9008-33B49A707A1C}"/>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C1C26C3D-044F-9D34-E833-BD9BF93DF84C}"/>
              </a:ext>
            </a:extLst>
          </p:cNvPr>
          <p:cNvSpPr>
            <a:spLocks noGrp="1"/>
          </p:cNvSpPr>
          <p:nvPr>
            <p:ph type="sldNum" sz="quarter" idx="12"/>
          </p:nvPr>
        </p:nvSpPr>
        <p:spPr/>
        <p:txBody>
          <a:bodyPr/>
          <a:lstStyle/>
          <a:p>
            <a:fld id="{6113E31D-E2AB-40D1-8B51-AFA5AFEF393A}" type="slidenum">
              <a:rPr lang="en-US" smtClean="0"/>
              <a:t>40</a:t>
            </a:fld>
            <a:endParaRPr lang="en-US" dirty="0"/>
          </a:p>
        </p:txBody>
      </p:sp>
    </p:spTree>
    <p:extLst>
      <p:ext uri="{BB962C8B-B14F-4D97-AF65-F5344CB8AC3E}">
        <p14:creationId xmlns:p14="http://schemas.microsoft.com/office/powerpoint/2010/main" val="987749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B4A91-A740-8AE0-35EB-9E135D4FC5EE}"/>
              </a:ext>
            </a:extLst>
          </p:cNvPr>
          <p:cNvSpPr>
            <a:spLocks noGrp="1"/>
          </p:cNvSpPr>
          <p:nvPr>
            <p:ph type="title"/>
          </p:nvPr>
        </p:nvSpPr>
        <p:spPr>
          <a:xfrm>
            <a:off x="1203602" y="2703621"/>
            <a:ext cx="10058400" cy="1450757"/>
          </a:xfrm>
        </p:spPr>
        <p:txBody>
          <a:bodyPr>
            <a:normAutofit fontScale="90000"/>
          </a:bodyPr>
          <a:lstStyle/>
          <a:p>
            <a:pPr algn="ctr"/>
            <a:r>
              <a:rPr lang="en-US" sz="5400" b="1" dirty="0">
                <a:latin typeface="Times New Roman" panose="02020603050405020304" pitchFamily="18" charset="0"/>
                <a:cs typeface="Times New Roman" panose="02020603050405020304" pitchFamily="18" charset="0"/>
              </a:rPr>
              <a:t>5. Seeing Beyond Immediate Needs in Vincentian Ministry</a:t>
            </a:r>
            <a:endParaRPr lang="en-US" sz="5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90979A03-E76E-2DD4-076E-5146502A2BFE}"/>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EC20CD11-AEFA-4E29-E7C2-D9E158F38A6A}"/>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73A55854-9A15-FC16-183F-26A9E7AF6A53}"/>
              </a:ext>
            </a:extLst>
          </p:cNvPr>
          <p:cNvSpPr>
            <a:spLocks noGrp="1"/>
          </p:cNvSpPr>
          <p:nvPr>
            <p:ph type="sldNum" sz="quarter" idx="12"/>
          </p:nvPr>
        </p:nvSpPr>
        <p:spPr/>
        <p:txBody>
          <a:bodyPr/>
          <a:lstStyle/>
          <a:p>
            <a:fld id="{6113E31D-E2AB-40D1-8B51-AFA5AFEF393A}" type="slidenum">
              <a:rPr lang="en-US" smtClean="0"/>
              <a:t>41</a:t>
            </a:fld>
            <a:endParaRPr lang="en-US" dirty="0"/>
          </a:p>
        </p:txBody>
      </p:sp>
    </p:spTree>
    <p:extLst>
      <p:ext uri="{BB962C8B-B14F-4D97-AF65-F5344CB8AC3E}">
        <p14:creationId xmlns:p14="http://schemas.microsoft.com/office/powerpoint/2010/main" val="29536082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0B7F74-088C-5CF0-4417-1307443EA734}"/>
              </a:ext>
            </a:extLst>
          </p:cNvPr>
          <p:cNvSpPr>
            <a:spLocks noGrp="1"/>
          </p:cNvSpPr>
          <p:nvPr>
            <p:ph idx="1"/>
          </p:nvPr>
        </p:nvSpPr>
        <p:spPr/>
        <p:txBody>
          <a:bodyPr>
            <a:normAutofit lnSpcReduction="10000"/>
          </a:bodyPr>
          <a:lstStyle/>
          <a:p>
            <a:r>
              <a:rPr lang="en-US" sz="2400" dirty="0">
                <a:latin typeface="Times New Roman" panose="02020603050405020304" pitchFamily="18" charset="0"/>
                <a:cs typeface="Times New Roman" panose="02020603050405020304" pitchFamily="18" charset="0"/>
              </a:rPr>
              <a:t>The Society of St. Vincent de Paul is called to be both compassionate and visionary.</a:t>
            </a:r>
          </a:p>
          <a:p>
            <a:r>
              <a:rPr lang="en-US" sz="2400" dirty="0">
                <a:solidFill>
                  <a:srgbClr val="EE0000"/>
                </a:solidFill>
                <a:latin typeface="Times New Roman" panose="02020603050405020304" pitchFamily="18" charset="0"/>
                <a:cs typeface="Times New Roman" panose="02020603050405020304" pitchFamily="18" charset="0"/>
              </a:rPr>
              <a:t>This means that while we continue:</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Visiting the poor</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Offering food assistance</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Supporting widows and vulnerable families</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Caring for the sick</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Responding to emergencies</a:t>
            </a:r>
          </a:p>
          <a:p>
            <a:r>
              <a:rPr lang="en-US" sz="2400" dirty="0">
                <a:solidFill>
                  <a:srgbClr val="EE0000"/>
                </a:solidFill>
                <a:latin typeface="Times New Roman" panose="02020603050405020304" pitchFamily="18" charset="0"/>
                <a:cs typeface="Times New Roman" panose="02020603050405020304" pitchFamily="18" charset="0"/>
              </a:rPr>
              <a:t>We must also ask deeper questions.</a:t>
            </a:r>
          </a:p>
          <a:p>
            <a:endParaRPr lang="en-US"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2014AA6D-D68D-C34D-C3C1-6F040D67C825}"/>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B3CA6B57-0F44-A009-4DFE-CB140528B014}"/>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3C36F8EB-5133-6E27-0791-9738687F7F50}"/>
              </a:ext>
            </a:extLst>
          </p:cNvPr>
          <p:cNvSpPr>
            <a:spLocks noGrp="1"/>
          </p:cNvSpPr>
          <p:nvPr>
            <p:ph type="sldNum" sz="quarter" idx="12"/>
          </p:nvPr>
        </p:nvSpPr>
        <p:spPr/>
        <p:txBody>
          <a:bodyPr/>
          <a:lstStyle/>
          <a:p>
            <a:fld id="{6113E31D-E2AB-40D1-8B51-AFA5AFEF393A}" type="slidenum">
              <a:rPr lang="en-US" smtClean="0"/>
              <a:t>42</a:t>
            </a:fld>
            <a:endParaRPr lang="en-US" dirty="0"/>
          </a:p>
        </p:txBody>
      </p:sp>
    </p:spTree>
    <p:extLst>
      <p:ext uri="{BB962C8B-B14F-4D97-AF65-F5344CB8AC3E}">
        <p14:creationId xmlns:p14="http://schemas.microsoft.com/office/powerpoint/2010/main" val="2611957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C4F1F-94F9-887A-17EC-BBCD8E654568}"/>
              </a:ext>
            </a:extLst>
          </p:cNvPr>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A. Beyond Food Distribution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A414507-B9E0-A53D-E365-44ACD631BDF6}"/>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Can we:</a:t>
            </a:r>
          </a:p>
          <a:p>
            <a:pPr lvl="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Support small businesses?</a:t>
            </a:r>
          </a:p>
          <a:p>
            <a:pPr lvl="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Provide vocational training?</a:t>
            </a:r>
          </a:p>
          <a:p>
            <a:pPr lvl="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Sponsor education?</a:t>
            </a:r>
          </a:p>
          <a:p>
            <a:pPr lvl="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Encourage entrepreneurship?</a:t>
            </a:r>
          </a:p>
          <a:p>
            <a:pPr lvl="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Create scholarship initiatives?</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58CAE74D-D583-74B5-12D2-2B64C8FFE1F9}"/>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03188103-0CE0-BAF1-345F-775AF3AE1866}"/>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0929104E-874E-830F-EAD7-88B1EB9A8D00}"/>
              </a:ext>
            </a:extLst>
          </p:cNvPr>
          <p:cNvSpPr>
            <a:spLocks noGrp="1"/>
          </p:cNvSpPr>
          <p:nvPr>
            <p:ph type="sldNum" sz="quarter" idx="12"/>
          </p:nvPr>
        </p:nvSpPr>
        <p:spPr/>
        <p:txBody>
          <a:bodyPr/>
          <a:lstStyle/>
          <a:p>
            <a:fld id="{6113E31D-E2AB-40D1-8B51-AFA5AFEF393A}" type="slidenum">
              <a:rPr lang="en-US" smtClean="0"/>
              <a:t>43</a:t>
            </a:fld>
            <a:endParaRPr lang="en-US" dirty="0"/>
          </a:p>
        </p:txBody>
      </p:sp>
    </p:spTree>
    <p:extLst>
      <p:ext uri="{BB962C8B-B14F-4D97-AF65-F5344CB8AC3E}">
        <p14:creationId xmlns:p14="http://schemas.microsoft.com/office/powerpoint/2010/main" val="18881492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4FD4F-985D-F2DC-0FE6-675243231242}"/>
              </a:ext>
            </a:extLst>
          </p:cNvPr>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B. Beyond Temporary Financial Help</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A4E655A-2235-F3D1-06B2-F27B167A5EDA}"/>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Can we:</a:t>
            </a:r>
          </a:p>
          <a:p>
            <a:pPr lvl="0">
              <a:buFont typeface="Wingdings" panose="05000000000000000000" pitchFamily="2" charset="2"/>
              <a:buChar char="§"/>
            </a:pPr>
            <a:r>
              <a:rPr lang="en-US" sz="3600" b="1" dirty="0">
                <a:solidFill>
                  <a:srgbClr val="EE0000"/>
                </a:solidFill>
                <a:latin typeface="Times New Roman" panose="02020603050405020304" pitchFamily="18" charset="0"/>
                <a:cs typeface="Times New Roman" panose="02020603050405020304" pitchFamily="18" charset="0"/>
              </a:rPr>
              <a:t>Teach financial literacy?</a:t>
            </a:r>
          </a:p>
          <a:p>
            <a:pPr lvl="0">
              <a:buFont typeface="Wingdings" panose="05000000000000000000" pitchFamily="2" charset="2"/>
              <a:buChar char="§"/>
            </a:pPr>
            <a:r>
              <a:rPr lang="en-US" sz="3600" dirty="0">
                <a:latin typeface="Times New Roman" panose="02020603050405020304" pitchFamily="18" charset="0"/>
                <a:cs typeface="Times New Roman" panose="02020603050405020304" pitchFamily="18" charset="0"/>
              </a:rPr>
              <a:t>Promote savings culture?</a:t>
            </a:r>
          </a:p>
          <a:p>
            <a:pPr lvl="0">
              <a:buFont typeface="Wingdings" panose="05000000000000000000" pitchFamily="2" charset="2"/>
              <a:buChar char="§"/>
            </a:pPr>
            <a:r>
              <a:rPr lang="en-US" sz="3600" b="1" dirty="0">
                <a:solidFill>
                  <a:srgbClr val="EE0000"/>
                </a:solidFill>
                <a:latin typeface="Times New Roman" panose="02020603050405020304" pitchFamily="18" charset="0"/>
                <a:cs typeface="Times New Roman" panose="02020603050405020304" pitchFamily="18" charset="0"/>
              </a:rPr>
              <a:t>Encourage self-reliance?</a:t>
            </a:r>
          </a:p>
          <a:p>
            <a:pPr lvl="0">
              <a:buFont typeface="Wingdings" panose="05000000000000000000" pitchFamily="2" charset="2"/>
              <a:buChar char="§"/>
            </a:pPr>
            <a:r>
              <a:rPr lang="en-US" sz="3600" dirty="0">
                <a:latin typeface="Times New Roman" panose="02020603050405020304" pitchFamily="18" charset="0"/>
                <a:cs typeface="Times New Roman" panose="02020603050405020304" pitchFamily="18" charset="0"/>
              </a:rPr>
              <a:t>Build sustainable support systems?</a:t>
            </a:r>
          </a:p>
          <a:p>
            <a:endParaRPr lang="en-US" sz="36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CC9FA854-BED0-B0EC-A5C7-80E6EF60521A}"/>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29004E53-ADE6-B153-8B97-056558E5A920}"/>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520BF33A-EF79-CE69-DE77-AD57FA985B49}"/>
              </a:ext>
            </a:extLst>
          </p:cNvPr>
          <p:cNvSpPr>
            <a:spLocks noGrp="1"/>
          </p:cNvSpPr>
          <p:nvPr>
            <p:ph type="sldNum" sz="quarter" idx="12"/>
          </p:nvPr>
        </p:nvSpPr>
        <p:spPr/>
        <p:txBody>
          <a:bodyPr/>
          <a:lstStyle/>
          <a:p>
            <a:fld id="{6113E31D-E2AB-40D1-8B51-AFA5AFEF393A}" type="slidenum">
              <a:rPr lang="en-US" smtClean="0"/>
              <a:t>44</a:t>
            </a:fld>
            <a:endParaRPr lang="en-US" dirty="0"/>
          </a:p>
        </p:txBody>
      </p:sp>
    </p:spTree>
    <p:extLst>
      <p:ext uri="{BB962C8B-B14F-4D97-AF65-F5344CB8AC3E}">
        <p14:creationId xmlns:p14="http://schemas.microsoft.com/office/powerpoint/2010/main" val="22650802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6AFA0-F28F-FACB-0C50-14536D7FF1DB}"/>
              </a:ext>
            </a:extLst>
          </p:cNvPr>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C. Beyond Sympathy</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8A87610-5A4B-6026-8302-02E63EAAEBA4}"/>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Can we:</a:t>
            </a:r>
          </a:p>
          <a:p>
            <a:pPr lvl="0">
              <a:buFont typeface="Wingdings" panose="05000000000000000000" pitchFamily="2" charset="2"/>
              <a:buChar char="§"/>
            </a:pPr>
            <a:r>
              <a:rPr lang="en-US" sz="3200" dirty="0">
                <a:latin typeface="Times New Roman" panose="02020603050405020304" pitchFamily="18" charset="0"/>
                <a:cs typeface="Times New Roman" panose="02020603050405020304" pitchFamily="18" charset="0"/>
              </a:rPr>
              <a:t>Advocate for justice?</a:t>
            </a:r>
          </a:p>
          <a:p>
            <a:pPr lvl="0">
              <a:buFont typeface="Wingdings" panose="05000000000000000000" pitchFamily="2" charset="2"/>
              <a:buChar char="§"/>
            </a:pPr>
            <a:r>
              <a:rPr lang="en-US" sz="3200" dirty="0">
                <a:solidFill>
                  <a:srgbClr val="EE0000"/>
                </a:solidFill>
                <a:latin typeface="Times New Roman" panose="02020603050405020304" pitchFamily="18" charset="0"/>
                <a:cs typeface="Times New Roman" panose="02020603050405020304" pitchFamily="18" charset="0"/>
              </a:rPr>
              <a:t>Defend human dignity?</a:t>
            </a:r>
          </a:p>
          <a:p>
            <a:pPr lvl="0">
              <a:buFont typeface="Wingdings" panose="05000000000000000000" pitchFamily="2" charset="2"/>
              <a:buChar char="§"/>
            </a:pPr>
            <a:r>
              <a:rPr lang="en-US" sz="3200" dirty="0">
                <a:solidFill>
                  <a:srgbClr val="EE0000"/>
                </a:solidFill>
                <a:latin typeface="Times New Roman" panose="02020603050405020304" pitchFamily="18" charset="0"/>
                <a:cs typeface="Times New Roman" panose="02020603050405020304" pitchFamily="18" charset="0"/>
              </a:rPr>
              <a:t>Build partnerships?***</a:t>
            </a:r>
          </a:p>
          <a:p>
            <a:pPr lvl="0">
              <a:buFont typeface="Wingdings" panose="05000000000000000000" pitchFamily="2" charset="2"/>
              <a:buChar char="§"/>
            </a:pPr>
            <a:r>
              <a:rPr lang="en-US" sz="3200" dirty="0">
                <a:latin typeface="Times New Roman" panose="02020603050405020304" pitchFamily="18" charset="0"/>
                <a:cs typeface="Times New Roman" panose="02020603050405020304" pitchFamily="18" charset="0"/>
              </a:rPr>
              <a:t>Influence policy positively?</a:t>
            </a:r>
          </a:p>
          <a:p>
            <a:pPr lvl="0">
              <a:buFont typeface="Wingdings" panose="05000000000000000000" pitchFamily="2" charset="2"/>
              <a:buChar char="§"/>
            </a:pPr>
            <a:r>
              <a:rPr lang="en-US" sz="3200" dirty="0">
                <a:latin typeface="Times New Roman" panose="02020603050405020304" pitchFamily="18" charset="0"/>
                <a:cs typeface="Times New Roman" panose="02020603050405020304" pitchFamily="18" charset="0"/>
              </a:rPr>
              <a:t>Create opportunities for empowerment?</a:t>
            </a:r>
          </a:p>
          <a:p>
            <a:endParaRPr lang="en-US" sz="32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1A8BF405-C068-2484-09AE-221ED702647D}"/>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3FDCBC39-177B-2411-E114-5715DA9F41A1}"/>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40E98F8A-DCBB-D16E-3220-C1D6A3F7C168}"/>
              </a:ext>
            </a:extLst>
          </p:cNvPr>
          <p:cNvSpPr>
            <a:spLocks noGrp="1"/>
          </p:cNvSpPr>
          <p:nvPr>
            <p:ph type="sldNum" sz="quarter" idx="12"/>
          </p:nvPr>
        </p:nvSpPr>
        <p:spPr/>
        <p:txBody>
          <a:bodyPr/>
          <a:lstStyle/>
          <a:p>
            <a:fld id="{6113E31D-E2AB-40D1-8B51-AFA5AFEF393A}" type="slidenum">
              <a:rPr lang="en-US" smtClean="0"/>
              <a:t>45</a:t>
            </a:fld>
            <a:endParaRPr lang="en-US" dirty="0"/>
          </a:p>
        </p:txBody>
      </p:sp>
    </p:spTree>
    <p:extLst>
      <p:ext uri="{BB962C8B-B14F-4D97-AF65-F5344CB8AC3E}">
        <p14:creationId xmlns:p14="http://schemas.microsoft.com/office/powerpoint/2010/main" val="21602579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7FC0C-3F80-C464-D39F-05BE096275CB}"/>
              </a:ext>
            </a:extLst>
          </p:cNvPr>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D. Beyond Organizational Survival</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56BD84B-ACAB-C652-DB64-20DB50D359B6}"/>
              </a:ext>
            </a:extLst>
          </p:cNvPr>
          <p:cNvSpPr>
            <a:spLocks noGrp="1"/>
          </p:cNvSpPr>
          <p:nvPr>
            <p:ph idx="1"/>
          </p:nvPr>
        </p:nvSpPr>
        <p:spPr/>
        <p:txBody>
          <a:bodyPr>
            <a:normAutofit fontScale="77500" lnSpcReduction="20000"/>
          </a:bodyPr>
          <a:lstStyle/>
          <a:p>
            <a:r>
              <a:rPr lang="en-US" sz="2400" dirty="0">
                <a:latin typeface="Times New Roman" panose="02020603050405020304" pitchFamily="18" charset="0"/>
                <a:cs typeface="Times New Roman" panose="02020603050405020304" pitchFamily="18" charset="0"/>
              </a:rPr>
              <a:t>Can we:</a:t>
            </a:r>
          </a:p>
          <a:p>
            <a:pPr lvl="0">
              <a:buFont typeface="Wingdings" panose="05000000000000000000" pitchFamily="2" charset="2"/>
              <a:buChar char="§"/>
            </a:pPr>
            <a:r>
              <a:rPr lang="en-US" sz="3100" dirty="0">
                <a:latin typeface="Times New Roman" panose="02020603050405020304" pitchFamily="18" charset="0"/>
                <a:cs typeface="Times New Roman" panose="02020603050405020304" pitchFamily="18" charset="0"/>
              </a:rPr>
              <a:t>Build lasting systems?</a:t>
            </a:r>
          </a:p>
          <a:p>
            <a:pPr lvl="0">
              <a:buFont typeface="Wingdings" panose="05000000000000000000" pitchFamily="2" charset="2"/>
              <a:buChar char="§"/>
            </a:pPr>
            <a:r>
              <a:rPr lang="en-US" sz="3100" dirty="0">
                <a:latin typeface="Times New Roman" panose="02020603050405020304" pitchFamily="18" charset="0"/>
                <a:cs typeface="Times New Roman" panose="02020603050405020304" pitchFamily="18" charset="0"/>
              </a:rPr>
              <a:t>Digitize records where necessary?</a:t>
            </a:r>
          </a:p>
          <a:p>
            <a:pPr lvl="0">
              <a:buFont typeface="Wingdings" panose="05000000000000000000" pitchFamily="2" charset="2"/>
              <a:buChar char="§"/>
            </a:pPr>
            <a:r>
              <a:rPr lang="en-US" sz="3100" dirty="0">
                <a:latin typeface="Times New Roman" panose="02020603050405020304" pitchFamily="18" charset="0"/>
                <a:cs typeface="Times New Roman" panose="02020603050405020304" pitchFamily="18" charset="0"/>
              </a:rPr>
              <a:t>Improve financial governance?</a:t>
            </a:r>
          </a:p>
          <a:p>
            <a:pPr lvl="0">
              <a:buFont typeface="Wingdings" panose="05000000000000000000" pitchFamily="2" charset="2"/>
              <a:buChar char="§"/>
            </a:pPr>
            <a:r>
              <a:rPr lang="en-US" sz="3100" dirty="0">
                <a:latin typeface="Times New Roman" panose="02020603050405020304" pitchFamily="18" charset="0"/>
                <a:cs typeface="Times New Roman" panose="02020603050405020304" pitchFamily="18" charset="0"/>
              </a:rPr>
              <a:t>Train future leaders?</a:t>
            </a:r>
          </a:p>
          <a:p>
            <a:pPr lvl="0">
              <a:buFont typeface="Wingdings" panose="05000000000000000000" pitchFamily="2" charset="2"/>
              <a:buChar char="§"/>
            </a:pPr>
            <a:r>
              <a:rPr lang="en-US" sz="3100" dirty="0">
                <a:latin typeface="Times New Roman" panose="02020603050405020304" pitchFamily="18" charset="0"/>
                <a:cs typeface="Times New Roman" panose="02020603050405020304" pitchFamily="18" charset="0"/>
              </a:rPr>
              <a:t>Strengthen accountability?</a:t>
            </a:r>
          </a:p>
          <a:p>
            <a:pPr lvl="0">
              <a:buFont typeface="Wingdings" panose="05000000000000000000" pitchFamily="2" charset="2"/>
              <a:buChar char="§"/>
            </a:pPr>
            <a:r>
              <a:rPr lang="en-US" sz="3100" dirty="0">
                <a:latin typeface="Times New Roman" panose="02020603050405020304" pitchFamily="18" charset="0"/>
                <a:cs typeface="Times New Roman" panose="02020603050405020304" pitchFamily="18" charset="0"/>
              </a:rPr>
              <a:t>Improve communication?</a:t>
            </a:r>
          </a:p>
          <a:p>
            <a:pPr marL="0" lvl="0" indent="0">
              <a:buNone/>
            </a:pPr>
            <a:endParaRPr lang="en-US" sz="2400" dirty="0">
              <a:latin typeface="Times New Roman" panose="02020603050405020304" pitchFamily="18" charset="0"/>
              <a:cs typeface="Times New Roman" panose="02020603050405020304" pitchFamily="18" charset="0"/>
            </a:endParaRPr>
          </a:p>
          <a:p>
            <a:r>
              <a:rPr lang="en-US" sz="2400" b="1" i="1" dirty="0">
                <a:solidFill>
                  <a:srgbClr val="EE0000"/>
                </a:solidFill>
                <a:latin typeface="Times New Roman" panose="02020603050405020304" pitchFamily="18" charset="0"/>
                <a:cs typeface="Times New Roman" panose="02020603050405020304" pitchFamily="18" charset="0"/>
              </a:rPr>
              <a:t>A truly visionary Vincentian organization must think not only about today’s conference meeting, but also about the next generation of Vincentians.</a:t>
            </a:r>
          </a:p>
          <a:p>
            <a:endParaRPr lang="en-US"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4F3E8134-EAF0-C736-7782-D4721C6CB45A}"/>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F6F254BF-B6E3-6123-5F88-146CA67B6B3C}"/>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951EA291-5104-FFEF-4C0C-31A599CB2ADA}"/>
              </a:ext>
            </a:extLst>
          </p:cNvPr>
          <p:cNvSpPr>
            <a:spLocks noGrp="1"/>
          </p:cNvSpPr>
          <p:nvPr>
            <p:ph type="sldNum" sz="quarter" idx="12"/>
          </p:nvPr>
        </p:nvSpPr>
        <p:spPr/>
        <p:txBody>
          <a:bodyPr/>
          <a:lstStyle/>
          <a:p>
            <a:fld id="{6113E31D-E2AB-40D1-8B51-AFA5AFEF393A}" type="slidenum">
              <a:rPr lang="en-US" smtClean="0"/>
              <a:t>46</a:t>
            </a:fld>
            <a:endParaRPr lang="en-US" dirty="0"/>
          </a:p>
        </p:txBody>
      </p:sp>
    </p:spTree>
    <p:extLst>
      <p:ext uri="{BB962C8B-B14F-4D97-AF65-F5344CB8AC3E}">
        <p14:creationId xmlns:p14="http://schemas.microsoft.com/office/powerpoint/2010/main" val="9702654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C57F-BB9E-A4FE-FB0B-158378BFBBC5}"/>
              </a:ext>
            </a:extLst>
          </p:cNvPr>
          <p:cNvSpPr>
            <a:spLocks noGrp="1"/>
          </p:cNvSpPr>
          <p:nvPr>
            <p:ph type="title"/>
          </p:nvPr>
        </p:nvSpPr>
        <p:spPr>
          <a:xfrm>
            <a:off x="1304260" y="2703621"/>
            <a:ext cx="10058400" cy="1450757"/>
          </a:xfrm>
        </p:spPr>
        <p:txBody>
          <a:bodyPr>
            <a:normAutofit fontScale="90000"/>
          </a:bodyPr>
          <a:lstStyle/>
          <a:p>
            <a:pPr algn="ctr"/>
            <a:r>
              <a:rPr lang="en-US" sz="5400" b="1" dirty="0">
                <a:latin typeface="Times New Roman" panose="02020603050405020304" pitchFamily="18" charset="0"/>
                <a:cs typeface="Times New Roman" panose="02020603050405020304" pitchFamily="18" charset="0"/>
              </a:rPr>
              <a:t>6. Obstacles to Vision-Driven Leadership</a:t>
            </a:r>
            <a:endParaRPr lang="en-US" sz="5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7C4C7C88-D46A-2D82-C6F2-6E91923060CA}"/>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AE2069E1-1DE2-AD6A-D38F-4108DD6E330C}"/>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C90DF3FA-50EB-5AF8-CC70-108B78F6ED21}"/>
              </a:ext>
            </a:extLst>
          </p:cNvPr>
          <p:cNvSpPr>
            <a:spLocks noGrp="1"/>
          </p:cNvSpPr>
          <p:nvPr>
            <p:ph type="sldNum" sz="quarter" idx="12"/>
          </p:nvPr>
        </p:nvSpPr>
        <p:spPr/>
        <p:txBody>
          <a:bodyPr/>
          <a:lstStyle/>
          <a:p>
            <a:fld id="{6113E31D-E2AB-40D1-8B51-AFA5AFEF393A}" type="slidenum">
              <a:rPr lang="en-US" smtClean="0"/>
              <a:t>47</a:t>
            </a:fld>
            <a:endParaRPr lang="en-US" dirty="0"/>
          </a:p>
        </p:txBody>
      </p:sp>
    </p:spTree>
    <p:extLst>
      <p:ext uri="{BB962C8B-B14F-4D97-AF65-F5344CB8AC3E}">
        <p14:creationId xmlns:p14="http://schemas.microsoft.com/office/powerpoint/2010/main" val="36650724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34240-BEDE-6D3C-4D0C-9F8BA70720A2}"/>
              </a:ext>
            </a:extLst>
          </p:cNvPr>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A. Fear of Change</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814AAC0-65E9-43B8-6AA8-8ADC3F9DA2A9}"/>
              </a:ext>
            </a:extLst>
          </p:cNvPr>
          <p:cNvSpPr>
            <a:spLocks noGrp="1"/>
          </p:cNvSpPr>
          <p:nvPr>
            <p:ph idx="1"/>
          </p:nvPr>
        </p:nvSpPr>
        <p:spPr/>
        <p:txBody>
          <a:bodyPr>
            <a:normAutofit/>
          </a:bodyPr>
          <a:lstStyle/>
          <a:p>
            <a:pPr marL="0" indent="0">
              <a:buNone/>
            </a:pPr>
            <a:endParaRPr lang="en-US" sz="3200" dirty="0">
              <a:latin typeface="Times New Roman" panose="02020603050405020304" pitchFamily="18" charset="0"/>
              <a:cs typeface="Times New Roman" panose="02020603050405020304" pitchFamily="18" charset="0"/>
            </a:endParaRPr>
          </a:p>
          <a:p>
            <a:pPr marL="0" indent="0">
              <a:buNone/>
            </a:pPr>
            <a:r>
              <a:rPr lang="en-US" sz="3200" dirty="0">
                <a:latin typeface="Times New Roman" panose="02020603050405020304" pitchFamily="18" charset="0"/>
                <a:cs typeface="Times New Roman" panose="02020603050405020304" pitchFamily="18" charset="0"/>
              </a:rPr>
              <a:t>Some leaders become too comfortable with familiar methods.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But growth requires adaptation.</a:t>
            </a:r>
          </a:p>
          <a:p>
            <a:r>
              <a:rPr lang="en-US" sz="3200" dirty="0">
                <a:latin typeface="Times New Roman" panose="02020603050405020304" pitchFamily="18" charset="0"/>
                <a:cs typeface="Times New Roman" panose="02020603050405020304" pitchFamily="18" charset="0"/>
              </a:rPr>
              <a:t>An organization that refuses renewal eventually becomes stagnant.</a:t>
            </a:r>
          </a:p>
          <a:p>
            <a:endParaRPr lang="en-US" sz="32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C6891073-3F18-EE9B-D6F6-F510B9683971}"/>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FC8E1B05-AF32-6A0C-0991-647C7A7C75F0}"/>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ACA45ED2-A16A-42A3-9411-F4F0FDFA4A7D}"/>
              </a:ext>
            </a:extLst>
          </p:cNvPr>
          <p:cNvSpPr>
            <a:spLocks noGrp="1"/>
          </p:cNvSpPr>
          <p:nvPr>
            <p:ph type="sldNum" sz="quarter" idx="12"/>
          </p:nvPr>
        </p:nvSpPr>
        <p:spPr/>
        <p:txBody>
          <a:bodyPr/>
          <a:lstStyle/>
          <a:p>
            <a:fld id="{6113E31D-E2AB-40D1-8B51-AFA5AFEF393A}" type="slidenum">
              <a:rPr lang="en-US" smtClean="0"/>
              <a:t>48</a:t>
            </a:fld>
            <a:endParaRPr lang="en-US" dirty="0"/>
          </a:p>
        </p:txBody>
      </p:sp>
    </p:spTree>
    <p:extLst>
      <p:ext uri="{BB962C8B-B14F-4D97-AF65-F5344CB8AC3E}">
        <p14:creationId xmlns:p14="http://schemas.microsoft.com/office/powerpoint/2010/main" val="651899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BAA6C-4CEB-A6C4-CEC8-F3EAF283A38F}"/>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B. Personal Ego</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2BEF397-46AD-688E-121C-99D557C8EDDA}"/>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When leadership becomes centered on personal control, vision suffers.</a:t>
            </a:r>
          </a:p>
          <a:p>
            <a:r>
              <a:rPr lang="en-US" sz="3200" b="1" u="sng" dirty="0">
                <a:solidFill>
                  <a:srgbClr val="EE0000"/>
                </a:solidFill>
                <a:latin typeface="Times New Roman" panose="02020603050405020304" pitchFamily="18" charset="0"/>
                <a:cs typeface="Times New Roman" panose="02020603050405020304" pitchFamily="18" charset="0"/>
              </a:rPr>
              <a:t>Some leaders resist delegation because they fear losing relevance.</a:t>
            </a:r>
            <a:br>
              <a:rPr lang="en-US" sz="3200" b="1" u="sng" dirty="0">
                <a:solidFill>
                  <a:srgbClr val="EE0000"/>
                </a:solidFill>
                <a:latin typeface="Times New Roman" panose="02020603050405020304" pitchFamily="18" charset="0"/>
                <a:cs typeface="Times New Roman" panose="02020603050405020304" pitchFamily="18" charset="0"/>
              </a:rPr>
            </a:br>
            <a:endParaRPr lang="en-US" sz="3200" b="1" u="sng" dirty="0">
              <a:solidFill>
                <a:srgbClr val="EE0000"/>
              </a:solidFill>
              <a:latin typeface="Times New Roman" panose="02020603050405020304" pitchFamily="18" charset="0"/>
              <a:cs typeface="Times New Roman" panose="02020603050405020304" pitchFamily="18" charset="0"/>
            </a:endParaRPr>
          </a:p>
          <a:p>
            <a:r>
              <a:rPr lang="en-US" sz="3200" b="1" i="1" dirty="0">
                <a:solidFill>
                  <a:srgbClr val="002060"/>
                </a:solidFill>
                <a:latin typeface="Times New Roman" panose="02020603050405020304" pitchFamily="18" charset="0"/>
                <a:cs typeface="Times New Roman" panose="02020603050405020304" pitchFamily="18" charset="0"/>
              </a:rPr>
              <a:t>But leadership is not about self-preservation.</a:t>
            </a:r>
            <a:br>
              <a:rPr lang="en-US" sz="3200" b="1" i="1" dirty="0">
                <a:solidFill>
                  <a:srgbClr val="002060"/>
                </a:solidFill>
                <a:latin typeface="Times New Roman" panose="02020603050405020304" pitchFamily="18" charset="0"/>
                <a:cs typeface="Times New Roman" panose="02020603050405020304" pitchFamily="18" charset="0"/>
              </a:rPr>
            </a:br>
            <a:r>
              <a:rPr lang="en-US" sz="3200" b="1" i="1" dirty="0">
                <a:solidFill>
                  <a:srgbClr val="002060"/>
                </a:solidFill>
                <a:latin typeface="Times New Roman" panose="02020603050405020304" pitchFamily="18" charset="0"/>
                <a:cs typeface="Times New Roman" panose="02020603050405020304" pitchFamily="18" charset="0"/>
              </a:rPr>
              <a:t>It is about mission preservation.</a:t>
            </a:r>
          </a:p>
        </p:txBody>
      </p:sp>
      <p:sp>
        <p:nvSpPr>
          <p:cNvPr id="4" name="Date Placeholder 3">
            <a:extLst>
              <a:ext uri="{FF2B5EF4-FFF2-40B4-BE49-F238E27FC236}">
                <a16:creationId xmlns:a16="http://schemas.microsoft.com/office/drawing/2014/main" id="{88764A96-6778-A2E8-147D-9C85509FE741}"/>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41BEC1CD-6622-AE57-918D-F1C5FA93967E}"/>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22D2A030-CDF4-2758-77A0-6509B18817F7}"/>
              </a:ext>
            </a:extLst>
          </p:cNvPr>
          <p:cNvSpPr>
            <a:spLocks noGrp="1"/>
          </p:cNvSpPr>
          <p:nvPr>
            <p:ph type="sldNum" sz="quarter" idx="12"/>
          </p:nvPr>
        </p:nvSpPr>
        <p:spPr/>
        <p:txBody>
          <a:bodyPr/>
          <a:lstStyle/>
          <a:p>
            <a:fld id="{6113E31D-E2AB-40D1-8B51-AFA5AFEF393A}" type="slidenum">
              <a:rPr lang="en-US" smtClean="0"/>
              <a:t>49</a:t>
            </a:fld>
            <a:endParaRPr lang="en-US" dirty="0"/>
          </a:p>
        </p:txBody>
      </p:sp>
    </p:spTree>
    <p:extLst>
      <p:ext uri="{BB962C8B-B14F-4D97-AF65-F5344CB8AC3E}">
        <p14:creationId xmlns:p14="http://schemas.microsoft.com/office/powerpoint/2010/main" val="30736954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BB8EB-D75E-3680-9EDD-F5C4720E2D1F}"/>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C. Lack of Formation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2486877-74A1-673D-360D-632FF6F95022}"/>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Many leaders have passion but insufficient preparation.</a:t>
            </a:r>
          </a:p>
          <a:p>
            <a:r>
              <a:rPr lang="en-US" sz="3200" dirty="0">
                <a:latin typeface="Times New Roman" panose="02020603050405020304" pitchFamily="18" charset="0"/>
                <a:cs typeface="Times New Roman" panose="02020603050405020304" pitchFamily="18" charset="0"/>
              </a:rPr>
              <a:t>That is why trainings such as these are extremely important.</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Leaders must continually grow intellectually, spiritually, emotionally, and administratively.</a:t>
            </a:r>
          </a:p>
        </p:txBody>
      </p:sp>
      <p:sp>
        <p:nvSpPr>
          <p:cNvPr id="4" name="Date Placeholder 3">
            <a:extLst>
              <a:ext uri="{FF2B5EF4-FFF2-40B4-BE49-F238E27FC236}">
                <a16:creationId xmlns:a16="http://schemas.microsoft.com/office/drawing/2014/main" id="{8F76E470-4912-C310-FCE4-29DE62DD1752}"/>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D7D51D50-A872-781F-EC8C-35C7FFA0D826}"/>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1FDC0887-AC15-B062-9918-6099CFC72BDD}"/>
              </a:ext>
            </a:extLst>
          </p:cNvPr>
          <p:cNvSpPr>
            <a:spLocks noGrp="1"/>
          </p:cNvSpPr>
          <p:nvPr>
            <p:ph type="sldNum" sz="quarter" idx="12"/>
          </p:nvPr>
        </p:nvSpPr>
        <p:spPr/>
        <p:txBody>
          <a:bodyPr/>
          <a:lstStyle/>
          <a:p>
            <a:fld id="{6113E31D-E2AB-40D1-8B51-AFA5AFEF393A}" type="slidenum">
              <a:rPr lang="en-US" smtClean="0"/>
              <a:t>50</a:t>
            </a:fld>
            <a:endParaRPr lang="en-US" dirty="0"/>
          </a:p>
        </p:txBody>
      </p:sp>
    </p:spTree>
    <p:extLst>
      <p:ext uri="{BB962C8B-B14F-4D97-AF65-F5344CB8AC3E}">
        <p14:creationId xmlns:p14="http://schemas.microsoft.com/office/powerpoint/2010/main" val="393929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2442A-32DA-BAE0-E6EF-C3BEB433021E}"/>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D. Poor Accountability</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139724B-6EC5-DA28-7823-49F7EC208B82}"/>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Without accountability:</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Vision becomes vague</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Resources become vulnerable</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Trust declines</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Organizations weaken</a:t>
            </a:r>
          </a:p>
          <a:p>
            <a:r>
              <a:rPr lang="en-US" sz="2800" dirty="0">
                <a:latin typeface="Times New Roman" panose="02020603050405020304" pitchFamily="18" charset="0"/>
                <a:cs typeface="Times New Roman" panose="02020603050405020304" pitchFamily="18" charset="0"/>
              </a:rPr>
              <a:t>Transparency and accountability are therefore not optional.</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They are essential dimensions of responsible stewardship.</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556A89A9-1A0F-7B37-5F6F-FD5DF106DBBF}"/>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6084ED40-18A1-5DD6-D5AA-B77682799557}"/>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326CFC03-0FBF-DDE0-1B10-A7B0D157EBCA}"/>
              </a:ext>
            </a:extLst>
          </p:cNvPr>
          <p:cNvSpPr>
            <a:spLocks noGrp="1"/>
          </p:cNvSpPr>
          <p:nvPr>
            <p:ph type="sldNum" sz="quarter" idx="12"/>
          </p:nvPr>
        </p:nvSpPr>
        <p:spPr/>
        <p:txBody>
          <a:bodyPr/>
          <a:lstStyle/>
          <a:p>
            <a:fld id="{6113E31D-E2AB-40D1-8B51-AFA5AFEF393A}" type="slidenum">
              <a:rPr lang="en-US" smtClean="0"/>
              <a:t>51</a:t>
            </a:fld>
            <a:endParaRPr lang="en-US" dirty="0"/>
          </a:p>
        </p:txBody>
      </p:sp>
    </p:spTree>
    <p:extLst>
      <p:ext uri="{BB962C8B-B14F-4D97-AF65-F5344CB8AC3E}">
        <p14:creationId xmlns:p14="http://schemas.microsoft.com/office/powerpoint/2010/main" val="38854960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8E970-92AB-ABF9-EF77-DAE3DB187CF6}"/>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E. Discouragement</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E4F384F-C492-149A-7953-957F780DE7C1}"/>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Visionary work often takes time.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Not every effort produces immediate results.</a:t>
            </a:r>
          </a:p>
          <a:p>
            <a:r>
              <a:rPr lang="en-US" sz="2800" dirty="0">
                <a:latin typeface="Times New Roman" panose="02020603050405020304" pitchFamily="18" charset="0"/>
                <a:cs typeface="Times New Roman" panose="02020603050405020304" pitchFamily="18" charset="0"/>
              </a:rPr>
              <a:t>Sometimes leaders become </a:t>
            </a:r>
            <a:r>
              <a:rPr lang="en-US" sz="2800" dirty="0">
                <a:solidFill>
                  <a:srgbClr val="EE0000"/>
                </a:solidFill>
                <a:latin typeface="Times New Roman" panose="02020603050405020304" pitchFamily="18" charset="0"/>
                <a:cs typeface="Times New Roman" panose="02020603050405020304" pitchFamily="18" charset="0"/>
              </a:rPr>
              <a:t>discouraged because progress appears slow.</a:t>
            </a:r>
          </a:p>
          <a:p>
            <a:r>
              <a:rPr lang="en-US" sz="2800" dirty="0">
                <a:latin typeface="Times New Roman" panose="02020603050405020304" pitchFamily="18" charset="0"/>
                <a:cs typeface="Times New Roman" panose="02020603050405020304" pitchFamily="18" charset="0"/>
              </a:rPr>
              <a:t>But authentic transformation is gradual.</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The farmer plants today for tomorrow’s harvest.</a:t>
            </a:r>
          </a:p>
          <a:p>
            <a:r>
              <a:rPr lang="en-US" sz="2800" dirty="0">
                <a:solidFill>
                  <a:srgbClr val="EE0000"/>
                </a:solidFill>
                <a:latin typeface="Times New Roman" panose="02020603050405020304" pitchFamily="18" charset="0"/>
                <a:cs typeface="Times New Roman" panose="02020603050405020304" pitchFamily="18" charset="0"/>
              </a:rPr>
              <a:t>Vision-driven leaders remain faithful even when results are not immediately visible.</a:t>
            </a:r>
          </a:p>
        </p:txBody>
      </p:sp>
      <p:sp>
        <p:nvSpPr>
          <p:cNvPr id="4" name="Date Placeholder 3">
            <a:extLst>
              <a:ext uri="{FF2B5EF4-FFF2-40B4-BE49-F238E27FC236}">
                <a16:creationId xmlns:a16="http://schemas.microsoft.com/office/drawing/2014/main" id="{5D9DFAAF-E215-9C1D-FDFB-921F20EBC9F7}"/>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0EE008F4-7869-C83F-CFED-A2E65E3FBDA9}"/>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7F9A59AE-387A-0AC8-6F95-370ABAABB41A}"/>
              </a:ext>
            </a:extLst>
          </p:cNvPr>
          <p:cNvSpPr>
            <a:spLocks noGrp="1"/>
          </p:cNvSpPr>
          <p:nvPr>
            <p:ph type="sldNum" sz="quarter" idx="12"/>
          </p:nvPr>
        </p:nvSpPr>
        <p:spPr/>
        <p:txBody>
          <a:bodyPr/>
          <a:lstStyle/>
          <a:p>
            <a:fld id="{6113E31D-E2AB-40D1-8B51-AFA5AFEF393A}" type="slidenum">
              <a:rPr lang="en-US" smtClean="0"/>
              <a:t>52</a:t>
            </a:fld>
            <a:endParaRPr lang="en-US" dirty="0"/>
          </a:p>
        </p:txBody>
      </p:sp>
    </p:spTree>
    <p:extLst>
      <p:ext uri="{BB962C8B-B14F-4D97-AF65-F5344CB8AC3E}">
        <p14:creationId xmlns:p14="http://schemas.microsoft.com/office/powerpoint/2010/main" val="29905208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20D7-75EC-C1BC-FADC-CD606F848192}"/>
              </a:ext>
            </a:extLst>
          </p:cNvPr>
          <p:cNvSpPr>
            <a:spLocks noGrp="1"/>
          </p:cNvSpPr>
          <p:nvPr>
            <p:ph type="title"/>
          </p:nvPr>
        </p:nvSpPr>
        <p:spPr>
          <a:xfrm>
            <a:off x="1163202" y="2296157"/>
            <a:ext cx="10058400" cy="2392801"/>
          </a:xfrm>
        </p:spPr>
        <p:txBody>
          <a:bodyPr>
            <a:normAutofit/>
          </a:bodyPr>
          <a:lstStyle/>
          <a:p>
            <a:pPr algn="ctr"/>
            <a:r>
              <a:rPr lang="en-US" b="1" dirty="0">
                <a:latin typeface="Times New Roman" panose="02020603050405020304" pitchFamily="18" charset="0"/>
                <a:cs typeface="Times New Roman" panose="02020603050405020304" pitchFamily="18" charset="0"/>
              </a:rPr>
              <a:t>7. Practical Steps Toward Vision-Driven Leadership in the Society of St. Vincent de Paul</a:t>
            </a:r>
            <a:endParaRPr lang="en-US"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EE41E611-5C4C-346D-DADC-AA07EBB55CB4}"/>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3B342BEB-2342-9C03-4CF2-D7143A58F288}"/>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14B81D90-7FB9-2F0B-A27E-32D270620EF3}"/>
              </a:ext>
            </a:extLst>
          </p:cNvPr>
          <p:cNvSpPr>
            <a:spLocks noGrp="1"/>
          </p:cNvSpPr>
          <p:nvPr>
            <p:ph type="sldNum" sz="quarter" idx="12"/>
          </p:nvPr>
        </p:nvSpPr>
        <p:spPr/>
        <p:txBody>
          <a:bodyPr/>
          <a:lstStyle/>
          <a:p>
            <a:fld id="{6113E31D-E2AB-40D1-8B51-AFA5AFEF393A}" type="slidenum">
              <a:rPr lang="en-US" smtClean="0"/>
              <a:t>53</a:t>
            </a:fld>
            <a:endParaRPr lang="en-US" dirty="0"/>
          </a:p>
        </p:txBody>
      </p:sp>
    </p:spTree>
    <p:extLst>
      <p:ext uri="{BB962C8B-B14F-4D97-AF65-F5344CB8AC3E}">
        <p14:creationId xmlns:p14="http://schemas.microsoft.com/office/powerpoint/2010/main" val="5038947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48A2F-7C32-6161-D8E2-75DF5531C78E}"/>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A. Develop a Clear Mission Culture</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3EACC65-CA53-905A-518A-290D005C0673}"/>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Every Conference and Council should continually ask:</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Why do we exist?</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What impact are we making?</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What legacy are we building?</a:t>
            </a:r>
          </a:p>
          <a:p>
            <a:r>
              <a:rPr lang="en-US" sz="2800" dirty="0">
                <a:latin typeface="Times New Roman" panose="02020603050405020304" pitchFamily="18" charset="0"/>
                <a:cs typeface="Times New Roman" panose="02020603050405020304" pitchFamily="18" charset="0"/>
              </a:rPr>
              <a:t>Mission clarity prevents distraction.</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5ECE55C2-5F9F-3061-3E88-06122A76C076}"/>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EAD8C5B6-9A34-4443-85EC-7DA367BA905D}"/>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7426475B-C969-D9FD-1F4B-92C84D6041E7}"/>
              </a:ext>
            </a:extLst>
          </p:cNvPr>
          <p:cNvSpPr>
            <a:spLocks noGrp="1"/>
          </p:cNvSpPr>
          <p:nvPr>
            <p:ph type="sldNum" sz="quarter" idx="12"/>
          </p:nvPr>
        </p:nvSpPr>
        <p:spPr/>
        <p:txBody>
          <a:bodyPr/>
          <a:lstStyle/>
          <a:p>
            <a:fld id="{6113E31D-E2AB-40D1-8B51-AFA5AFEF393A}" type="slidenum">
              <a:rPr lang="en-US" smtClean="0"/>
              <a:t>54</a:t>
            </a:fld>
            <a:endParaRPr lang="en-US" dirty="0"/>
          </a:p>
        </p:txBody>
      </p:sp>
    </p:spTree>
    <p:extLst>
      <p:ext uri="{BB962C8B-B14F-4D97-AF65-F5344CB8AC3E}">
        <p14:creationId xmlns:p14="http://schemas.microsoft.com/office/powerpoint/2010/main" val="29252416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F238B-186F-5320-DEC9-7285B8FBB339}"/>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B. Strengthen Financial Governance</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1AD98F2-356F-FB08-C615-7EB8A3FBCD2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Resources entrusted to the Society must be managed responsibly.</a:t>
            </a:r>
          </a:p>
          <a:p>
            <a:r>
              <a:rPr lang="en-US" dirty="0">
                <a:latin typeface="Times New Roman" panose="02020603050405020304" pitchFamily="18" charset="0"/>
                <a:cs typeface="Times New Roman" panose="02020603050405020304" pitchFamily="18" charset="0"/>
              </a:rPr>
              <a:t>This requires:</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Accurate records</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Transparent reporting</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Regular audits</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Accountability structures</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Ethical fundraising</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Responsible spending</a:t>
            </a:r>
          </a:p>
          <a:p>
            <a:r>
              <a:rPr lang="en-US" dirty="0">
                <a:latin typeface="Times New Roman" panose="02020603050405020304" pitchFamily="18" charset="0"/>
                <a:cs typeface="Times New Roman" panose="02020603050405020304" pitchFamily="18" charset="0"/>
              </a:rPr>
              <a:t>Financial discipline protects credibility.</a:t>
            </a:r>
          </a:p>
          <a:p>
            <a:endParaRPr lang="en-US"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74B49AA4-52E0-98BE-045C-EA156A34C908}"/>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06C5F061-FCF8-2D01-E999-29BC34CF0810}"/>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82598F54-B317-EE00-7645-457AC466C27F}"/>
              </a:ext>
            </a:extLst>
          </p:cNvPr>
          <p:cNvSpPr>
            <a:spLocks noGrp="1"/>
          </p:cNvSpPr>
          <p:nvPr>
            <p:ph type="sldNum" sz="quarter" idx="12"/>
          </p:nvPr>
        </p:nvSpPr>
        <p:spPr/>
        <p:txBody>
          <a:bodyPr/>
          <a:lstStyle/>
          <a:p>
            <a:fld id="{6113E31D-E2AB-40D1-8B51-AFA5AFEF393A}" type="slidenum">
              <a:rPr lang="en-US" smtClean="0"/>
              <a:t>55</a:t>
            </a:fld>
            <a:endParaRPr lang="en-US" dirty="0"/>
          </a:p>
        </p:txBody>
      </p:sp>
    </p:spTree>
    <p:extLst>
      <p:ext uri="{BB962C8B-B14F-4D97-AF65-F5344CB8AC3E}">
        <p14:creationId xmlns:p14="http://schemas.microsoft.com/office/powerpoint/2010/main" val="31165813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B2B9C-89BC-68C1-5E76-0FE353C3B22D}"/>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C. Build Leadership Formation </a:t>
            </a:r>
            <a:r>
              <a:rPr lang="en-US" sz="4000" b="1" dirty="0" err="1">
                <a:latin typeface="Times New Roman" panose="02020603050405020304" pitchFamily="18" charset="0"/>
                <a:cs typeface="Times New Roman" panose="02020603050405020304" pitchFamily="18" charset="0"/>
              </a:rPr>
              <a:t>Programmes</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B2E356D-3C2D-5F0F-58B6-80FD2DBD99B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Leadership development should not happen accidentally.</a:t>
            </a:r>
          </a:p>
          <a:p>
            <a:r>
              <a:rPr lang="en-US" sz="2400" dirty="0">
                <a:latin typeface="Times New Roman" panose="02020603050405020304" pitchFamily="18" charset="0"/>
                <a:cs typeface="Times New Roman" panose="02020603050405020304" pitchFamily="18" charset="0"/>
              </a:rPr>
              <a:t>There should be:</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Mentorship</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Formation workshops</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Spiritual development</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Administrative training</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Ethical leadership formation</a:t>
            </a:r>
          </a:p>
          <a:p>
            <a:r>
              <a:rPr lang="en-US" sz="2400" dirty="0">
                <a:latin typeface="Times New Roman" panose="02020603050405020304" pitchFamily="18" charset="0"/>
                <a:cs typeface="Times New Roman" panose="02020603050405020304" pitchFamily="18" charset="0"/>
              </a:rPr>
              <a:t>Organizations become stronger when leaders are intentionally formed.</a:t>
            </a:r>
          </a:p>
          <a:p>
            <a:endParaRPr lang="en-US"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0589A6B8-CE65-99F4-2DBA-C925BC138820}"/>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9BF9377A-4158-BD59-ABD4-F19A43E1ED2E}"/>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F4F829D1-BB8D-B07D-14C9-0DAB9EA30055}"/>
              </a:ext>
            </a:extLst>
          </p:cNvPr>
          <p:cNvSpPr>
            <a:spLocks noGrp="1"/>
          </p:cNvSpPr>
          <p:nvPr>
            <p:ph type="sldNum" sz="quarter" idx="12"/>
          </p:nvPr>
        </p:nvSpPr>
        <p:spPr/>
        <p:txBody>
          <a:bodyPr/>
          <a:lstStyle/>
          <a:p>
            <a:fld id="{6113E31D-E2AB-40D1-8B51-AFA5AFEF393A}" type="slidenum">
              <a:rPr lang="en-US" smtClean="0"/>
              <a:t>56</a:t>
            </a:fld>
            <a:endParaRPr lang="en-US" dirty="0"/>
          </a:p>
        </p:txBody>
      </p:sp>
    </p:spTree>
    <p:extLst>
      <p:ext uri="{BB962C8B-B14F-4D97-AF65-F5344CB8AC3E}">
        <p14:creationId xmlns:p14="http://schemas.microsoft.com/office/powerpoint/2010/main" val="3566056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3BA4B-DA43-DEBE-F8D2-D642329706B6}"/>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D. Embrace Strategic Planning</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83743E3-39E4-2D4D-DB36-9CC0ADD64D1A}"/>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Vision requires direction.</a:t>
            </a:r>
          </a:p>
          <a:p>
            <a:r>
              <a:rPr lang="en-US" sz="2400" dirty="0">
                <a:latin typeface="Times New Roman" panose="02020603050405020304" pitchFamily="18" charset="0"/>
                <a:cs typeface="Times New Roman" panose="02020603050405020304" pitchFamily="18" charset="0"/>
              </a:rPr>
              <a:t>Conferences and Councils should think strategically about:</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Goals</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Priorities</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Sustainability</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Membership growth</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Youth involvement</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Community impact</a:t>
            </a:r>
          </a:p>
          <a:p>
            <a:endParaRPr lang="en-US"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9244D430-C24E-F678-5D6D-4F2DC77C2298}"/>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F6B7AD12-13D6-7816-CE20-24C0FEC450E9}"/>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12AB2D00-3FC5-3492-51FE-3393F55F81BB}"/>
              </a:ext>
            </a:extLst>
          </p:cNvPr>
          <p:cNvSpPr>
            <a:spLocks noGrp="1"/>
          </p:cNvSpPr>
          <p:nvPr>
            <p:ph type="sldNum" sz="quarter" idx="12"/>
          </p:nvPr>
        </p:nvSpPr>
        <p:spPr/>
        <p:txBody>
          <a:bodyPr/>
          <a:lstStyle/>
          <a:p>
            <a:fld id="{6113E31D-E2AB-40D1-8B51-AFA5AFEF393A}" type="slidenum">
              <a:rPr lang="en-US" smtClean="0"/>
              <a:t>57</a:t>
            </a:fld>
            <a:endParaRPr lang="en-US" dirty="0"/>
          </a:p>
        </p:txBody>
      </p:sp>
    </p:spTree>
    <p:extLst>
      <p:ext uri="{BB962C8B-B14F-4D97-AF65-F5344CB8AC3E}">
        <p14:creationId xmlns:p14="http://schemas.microsoft.com/office/powerpoint/2010/main" val="12817034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F6922-0226-D963-A345-0993AB1048FD}"/>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E. Promote Collaboration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6E4BF9E-7437-95E3-1E63-751A5BE7DB9A}"/>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No leader succeeds alone.</a:t>
            </a:r>
          </a:p>
          <a:p>
            <a:r>
              <a:rPr lang="en-US" sz="2800" dirty="0">
                <a:latin typeface="Times New Roman" panose="02020603050405020304" pitchFamily="18" charset="0"/>
                <a:cs typeface="Times New Roman" panose="02020603050405020304" pitchFamily="18" charset="0"/>
              </a:rPr>
              <a:t>Visionary leadership encourages teamwork, consultation, and participation.</a:t>
            </a:r>
          </a:p>
          <a:p>
            <a:r>
              <a:rPr lang="en-US" sz="2800" dirty="0">
                <a:latin typeface="Times New Roman" panose="02020603050405020304" pitchFamily="18" charset="0"/>
                <a:cs typeface="Times New Roman" panose="02020603050405020304" pitchFamily="18" charset="0"/>
              </a:rPr>
              <a:t>A listening leader is often a stronger leader.</a:t>
            </a:r>
          </a:p>
        </p:txBody>
      </p:sp>
      <p:sp>
        <p:nvSpPr>
          <p:cNvPr id="4" name="Date Placeholder 3">
            <a:extLst>
              <a:ext uri="{FF2B5EF4-FFF2-40B4-BE49-F238E27FC236}">
                <a16:creationId xmlns:a16="http://schemas.microsoft.com/office/drawing/2014/main" id="{537553F6-1E4C-F47A-4559-28A1CF6E66F1}"/>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5EC442D1-4DE2-09F6-AF76-41299890373D}"/>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25249E6A-0881-09E4-7643-3A85D440E14F}"/>
              </a:ext>
            </a:extLst>
          </p:cNvPr>
          <p:cNvSpPr>
            <a:spLocks noGrp="1"/>
          </p:cNvSpPr>
          <p:nvPr>
            <p:ph type="sldNum" sz="quarter" idx="12"/>
          </p:nvPr>
        </p:nvSpPr>
        <p:spPr/>
        <p:txBody>
          <a:bodyPr/>
          <a:lstStyle/>
          <a:p>
            <a:fld id="{6113E31D-E2AB-40D1-8B51-AFA5AFEF393A}" type="slidenum">
              <a:rPr lang="en-US" smtClean="0"/>
              <a:t>58</a:t>
            </a:fld>
            <a:endParaRPr lang="en-US" dirty="0"/>
          </a:p>
        </p:txBody>
      </p:sp>
    </p:spTree>
    <p:extLst>
      <p:ext uri="{BB962C8B-B14F-4D97-AF65-F5344CB8AC3E}">
        <p14:creationId xmlns:p14="http://schemas.microsoft.com/office/powerpoint/2010/main" val="25114997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05175-F259-D6CD-3092-9BF754620DD1}"/>
              </a:ext>
            </a:extLst>
          </p:cNvPr>
          <p:cNvSpPr>
            <a:spLocks noGrp="1"/>
          </p:cNvSpPr>
          <p:nvPr>
            <p:ph type="title"/>
          </p:nvPr>
        </p:nvSpPr>
        <p:spPr/>
        <p:txBody>
          <a:bodyPr>
            <a:normAutofit/>
          </a:bodyPr>
          <a:lstStyle/>
          <a:p>
            <a:r>
              <a:rPr lang="en-US" sz="4000" b="1" dirty="0">
                <a:latin typeface="Times New Roman" panose="02020603050405020304" pitchFamily="18" charset="0"/>
                <a:cs typeface="Times New Roman" panose="02020603050405020304" pitchFamily="18" charset="0"/>
              </a:rPr>
              <a:t>F. Invest in Young Vincentians</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6627B34-EEC9-5F60-0CF9-D56DF4370F2B}"/>
              </a:ext>
            </a:extLst>
          </p:cNvPr>
          <p:cNvSpPr>
            <a:spLocks noGrp="1"/>
          </p:cNvSpPr>
          <p:nvPr>
            <p:ph idx="1"/>
          </p:nvPr>
        </p:nvSpPr>
        <p:spPr/>
        <p:txBody>
          <a:bodyPr>
            <a:normAutofit lnSpcReduction="10000"/>
          </a:bodyPr>
          <a:lstStyle/>
          <a:p>
            <a:r>
              <a:rPr lang="en-US" sz="2400" dirty="0">
                <a:latin typeface="Times New Roman" panose="02020603050405020304" pitchFamily="18" charset="0"/>
                <a:cs typeface="Times New Roman" panose="02020603050405020304" pitchFamily="18" charset="0"/>
              </a:rPr>
              <a:t>The future of the Society depends greatly on the younger generation.</a:t>
            </a:r>
          </a:p>
          <a:p>
            <a:r>
              <a:rPr lang="en-US" sz="2400" dirty="0">
                <a:latin typeface="Times New Roman" panose="02020603050405020304" pitchFamily="18" charset="0"/>
                <a:cs typeface="Times New Roman" panose="02020603050405020304" pitchFamily="18" charset="0"/>
              </a:rPr>
              <a:t>Young people should not merely be spectators.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They should be:</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Formed</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Trusted</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Guided</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Empowered</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Integrated into leadership development</a:t>
            </a:r>
          </a:p>
          <a:p>
            <a:r>
              <a:rPr lang="en-US" sz="2400" dirty="0">
                <a:latin typeface="Times New Roman" panose="02020603050405020304" pitchFamily="18" charset="0"/>
                <a:cs typeface="Times New Roman" panose="02020603050405020304" pitchFamily="18" charset="0"/>
              </a:rPr>
              <a:t>A Society that ignores youth risks weakening its future.</a:t>
            </a:r>
          </a:p>
        </p:txBody>
      </p:sp>
      <p:sp>
        <p:nvSpPr>
          <p:cNvPr id="4" name="Date Placeholder 3">
            <a:extLst>
              <a:ext uri="{FF2B5EF4-FFF2-40B4-BE49-F238E27FC236}">
                <a16:creationId xmlns:a16="http://schemas.microsoft.com/office/drawing/2014/main" id="{3E08E840-1311-35B9-668F-14521E637EFC}"/>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523951F8-2AA3-E0BA-A013-343BFB8ED949}"/>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757C3542-F73A-3B27-C769-7EDEB29B509D}"/>
              </a:ext>
            </a:extLst>
          </p:cNvPr>
          <p:cNvSpPr>
            <a:spLocks noGrp="1"/>
          </p:cNvSpPr>
          <p:nvPr>
            <p:ph type="sldNum" sz="quarter" idx="12"/>
          </p:nvPr>
        </p:nvSpPr>
        <p:spPr/>
        <p:txBody>
          <a:bodyPr/>
          <a:lstStyle/>
          <a:p>
            <a:fld id="{6113E31D-E2AB-40D1-8B51-AFA5AFEF393A}" type="slidenum">
              <a:rPr lang="en-US" smtClean="0"/>
              <a:t>59</a:t>
            </a:fld>
            <a:endParaRPr lang="en-US" dirty="0"/>
          </a:p>
        </p:txBody>
      </p:sp>
    </p:spTree>
    <p:extLst>
      <p:ext uri="{BB962C8B-B14F-4D97-AF65-F5344CB8AC3E}">
        <p14:creationId xmlns:p14="http://schemas.microsoft.com/office/powerpoint/2010/main" val="1295018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9E767-7DD9-7181-9246-FC6E106B718E}"/>
              </a:ext>
            </a:extLst>
          </p:cNvPr>
          <p:cNvSpPr>
            <a:spLocks noGrp="1"/>
          </p:cNvSpPr>
          <p:nvPr>
            <p:ph type="title"/>
          </p:nvPr>
        </p:nvSpPr>
        <p:spPr>
          <a:xfrm>
            <a:off x="1207908" y="2703621"/>
            <a:ext cx="10058400" cy="1450757"/>
          </a:xfrm>
        </p:spPr>
        <p:txBody>
          <a:bodyPr>
            <a:normAutofit fontScale="90000"/>
          </a:bodyPr>
          <a:lstStyle/>
          <a:p>
            <a:pPr algn="ctr"/>
            <a:r>
              <a:rPr lang="en-US" sz="5400" b="1" dirty="0">
                <a:latin typeface="Times New Roman" panose="02020603050405020304" pitchFamily="18" charset="0"/>
                <a:cs typeface="Times New Roman" panose="02020603050405020304" pitchFamily="18" charset="0"/>
              </a:rPr>
              <a:t>8. Leadership as Stewardship, Not Possession</a:t>
            </a:r>
            <a:endParaRPr lang="en-US" sz="5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9AED85AE-0A41-112D-27AF-03D9367B0EED}"/>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2EE29280-9059-73F9-AE7B-5553922800A0}"/>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3EEA5DB2-9931-6E68-CEDF-BCD4A738AF50}"/>
              </a:ext>
            </a:extLst>
          </p:cNvPr>
          <p:cNvSpPr>
            <a:spLocks noGrp="1"/>
          </p:cNvSpPr>
          <p:nvPr>
            <p:ph type="sldNum" sz="quarter" idx="12"/>
          </p:nvPr>
        </p:nvSpPr>
        <p:spPr/>
        <p:txBody>
          <a:bodyPr/>
          <a:lstStyle/>
          <a:p>
            <a:fld id="{6113E31D-E2AB-40D1-8B51-AFA5AFEF393A}" type="slidenum">
              <a:rPr lang="en-US" smtClean="0"/>
              <a:t>60</a:t>
            </a:fld>
            <a:endParaRPr lang="en-US" dirty="0"/>
          </a:p>
        </p:txBody>
      </p:sp>
    </p:spTree>
    <p:extLst>
      <p:ext uri="{BB962C8B-B14F-4D97-AF65-F5344CB8AC3E}">
        <p14:creationId xmlns:p14="http://schemas.microsoft.com/office/powerpoint/2010/main" val="13353966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8A997C-6F3F-0DC4-AFBD-05458FE7BC0C}"/>
              </a:ext>
            </a:extLst>
          </p:cNvPr>
          <p:cNvSpPr>
            <a:spLocks noGrp="1"/>
          </p:cNvSpPr>
          <p:nvPr>
            <p:ph idx="1"/>
          </p:nvPr>
        </p:nvSpPr>
        <p:spPr/>
        <p:txBody>
          <a:bodyPr>
            <a:normAutofit/>
          </a:bodyPr>
          <a:lstStyle/>
          <a:p>
            <a:r>
              <a:rPr lang="en-US" sz="3200" dirty="0">
                <a:solidFill>
                  <a:srgbClr val="EE0000"/>
                </a:solidFill>
                <a:latin typeface="Times New Roman" panose="02020603050405020304" pitchFamily="18" charset="0"/>
                <a:cs typeface="Times New Roman" panose="02020603050405020304" pitchFamily="18" charset="0"/>
              </a:rPr>
              <a:t>One of the greatest lessons every leader must learn is this:</a:t>
            </a:r>
          </a:p>
          <a:p>
            <a:r>
              <a:rPr lang="en-US" sz="3200" dirty="0">
                <a:latin typeface="Times New Roman" panose="02020603050405020304" pitchFamily="18" charset="0"/>
                <a:cs typeface="Times New Roman" panose="02020603050405020304" pitchFamily="18" charset="0"/>
              </a:rPr>
              <a:t>Leadership is temporary.</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Mission is greater than personality.</a:t>
            </a:r>
          </a:p>
          <a:p>
            <a:r>
              <a:rPr lang="en-US" sz="3200" dirty="0">
                <a:latin typeface="Times New Roman" panose="02020603050405020304" pitchFamily="18" charset="0"/>
                <a:cs typeface="Times New Roman" panose="02020603050405020304" pitchFamily="18" charset="0"/>
              </a:rPr>
              <a:t>We are custodians, not owners.</a:t>
            </a:r>
          </a:p>
          <a:p>
            <a:r>
              <a:rPr lang="en-US" sz="3200" dirty="0">
                <a:latin typeface="Times New Roman" panose="02020603050405020304" pitchFamily="18" charset="0"/>
                <a:cs typeface="Times New Roman" panose="02020603050405020304" pitchFamily="18" charset="0"/>
              </a:rPr>
              <a:t>The Society existed before us.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And by God’s grace, it must continue after us.</a:t>
            </a:r>
          </a:p>
          <a:p>
            <a:endParaRPr lang="en-US" sz="32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A9BD2B96-DDA9-F797-F2F8-E3FB323E3FF7}"/>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944EC924-8138-EE59-F073-E236E93CDEDE}"/>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B5DAD291-35CA-F192-94CE-17B4B87DA6FF}"/>
              </a:ext>
            </a:extLst>
          </p:cNvPr>
          <p:cNvSpPr>
            <a:spLocks noGrp="1"/>
          </p:cNvSpPr>
          <p:nvPr>
            <p:ph type="sldNum" sz="quarter" idx="12"/>
          </p:nvPr>
        </p:nvSpPr>
        <p:spPr/>
        <p:txBody>
          <a:bodyPr/>
          <a:lstStyle/>
          <a:p>
            <a:fld id="{6113E31D-E2AB-40D1-8B51-AFA5AFEF393A}" type="slidenum">
              <a:rPr lang="en-US" smtClean="0"/>
              <a:t>61</a:t>
            </a:fld>
            <a:endParaRPr lang="en-US" dirty="0"/>
          </a:p>
        </p:txBody>
      </p:sp>
    </p:spTree>
    <p:extLst>
      <p:ext uri="{BB962C8B-B14F-4D97-AF65-F5344CB8AC3E}">
        <p14:creationId xmlns:p14="http://schemas.microsoft.com/office/powerpoint/2010/main" val="36462577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5F610-F7FC-950F-5964-5484FE7D976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Therefore:</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We must lead humbly.</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We must serve faithfully.</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We must build responsibly.</a:t>
            </a:r>
          </a:p>
          <a:p>
            <a:pPr lvl="0">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We must hand over wisely.</a:t>
            </a:r>
          </a:p>
          <a:p>
            <a:r>
              <a:rPr lang="en-US" sz="2400" b="1" dirty="0">
                <a:solidFill>
                  <a:srgbClr val="EE0000"/>
                </a:solidFill>
                <a:latin typeface="Times New Roman" panose="02020603050405020304" pitchFamily="18" charset="0"/>
                <a:cs typeface="Times New Roman" panose="02020603050405020304" pitchFamily="18" charset="0"/>
              </a:rPr>
              <a:t>A successful leader is not one who becomes indispensable.</a:t>
            </a:r>
            <a:br>
              <a:rPr lang="en-US" sz="2400" b="1" dirty="0">
                <a:solidFill>
                  <a:srgbClr val="EE0000"/>
                </a:solidFill>
                <a:latin typeface="Times New Roman" panose="02020603050405020304" pitchFamily="18" charset="0"/>
                <a:cs typeface="Times New Roman" panose="02020603050405020304" pitchFamily="18" charset="0"/>
              </a:rPr>
            </a:br>
            <a:r>
              <a:rPr lang="en-US" sz="2400" b="1" dirty="0">
                <a:solidFill>
                  <a:srgbClr val="EE0000"/>
                </a:solidFill>
                <a:latin typeface="Times New Roman" panose="02020603050405020304" pitchFamily="18" charset="0"/>
                <a:cs typeface="Times New Roman" panose="02020603050405020304" pitchFamily="18" charset="0"/>
              </a:rPr>
              <a:t>A successful leader is one who strengthens the institution so deeply that it continues to flourish beyond his or her tenure.</a:t>
            </a:r>
          </a:p>
          <a:p>
            <a:endParaRPr lang="en-US" sz="24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08A219DF-A07C-C6FB-C589-322EECEA2534}"/>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7C7FC3F7-DBD1-B339-32C4-11419AA0B9B3}"/>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306767F3-FA7E-E2E5-E668-00C9E348CBAA}"/>
              </a:ext>
            </a:extLst>
          </p:cNvPr>
          <p:cNvSpPr>
            <a:spLocks noGrp="1"/>
          </p:cNvSpPr>
          <p:nvPr>
            <p:ph type="sldNum" sz="quarter" idx="12"/>
          </p:nvPr>
        </p:nvSpPr>
        <p:spPr/>
        <p:txBody>
          <a:bodyPr/>
          <a:lstStyle/>
          <a:p>
            <a:fld id="{6113E31D-E2AB-40D1-8B51-AFA5AFEF393A}" type="slidenum">
              <a:rPr lang="en-US" smtClean="0"/>
              <a:t>62</a:t>
            </a:fld>
            <a:endParaRPr lang="en-US" dirty="0"/>
          </a:p>
        </p:txBody>
      </p:sp>
    </p:spTree>
    <p:extLst>
      <p:ext uri="{BB962C8B-B14F-4D97-AF65-F5344CB8AC3E}">
        <p14:creationId xmlns:p14="http://schemas.microsoft.com/office/powerpoint/2010/main" val="24706624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8D4DF-A986-7C50-82D8-C8AE3AC73A60}"/>
              </a:ext>
            </a:extLst>
          </p:cNvPr>
          <p:cNvSpPr>
            <a:spLocks noGrp="1"/>
          </p:cNvSpPr>
          <p:nvPr>
            <p:ph type="title"/>
          </p:nvPr>
        </p:nvSpPr>
        <p:spPr>
          <a:xfrm>
            <a:off x="1154083" y="2264259"/>
            <a:ext cx="10058400" cy="1450757"/>
          </a:xfrm>
        </p:spPr>
        <p:txBody>
          <a:bodyPr>
            <a:normAutofit/>
          </a:bodyPr>
          <a:lstStyle/>
          <a:p>
            <a:pPr algn="ctr"/>
            <a:r>
              <a:rPr lang="en-US" b="1" dirty="0"/>
              <a:t>CONCLUSION</a:t>
            </a:r>
            <a:endParaRPr lang="en-US" dirty="0"/>
          </a:p>
        </p:txBody>
      </p:sp>
      <p:sp>
        <p:nvSpPr>
          <p:cNvPr id="4" name="Date Placeholder 3">
            <a:extLst>
              <a:ext uri="{FF2B5EF4-FFF2-40B4-BE49-F238E27FC236}">
                <a16:creationId xmlns:a16="http://schemas.microsoft.com/office/drawing/2014/main" id="{D0216792-1BA1-5A0E-6D01-9207F9E8EADF}"/>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1566D69A-952C-44EB-462A-E652845CDA91}"/>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DC79D5D3-608A-0254-D1AA-EC310D850ED2}"/>
              </a:ext>
            </a:extLst>
          </p:cNvPr>
          <p:cNvSpPr>
            <a:spLocks noGrp="1"/>
          </p:cNvSpPr>
          <p:nvPr>
            <p:ph type="sldNum" sz="quarter" idx="12"/>
          </p:nvPr>
        </p:nvSpPr>
        <p:spPr/>
        <p:txBody>
          <a:bodyPr/>
          <a:lstStyle/>
          <a:p>
            <a:fld id="{6113E31D-E2AB-40D1-8B51-AFA5AFEF393A}" type="slidenum">
              <a:rPr lang="en-US" smtClean="0"/>
              <a:t>63</a:t>
            </a:fld>
            <a:endParaRPr lang="en-US" dirty="0"/>
          </a:p>
        </p:txBody>
      </p:sp>
    </p:spTree>
    <p:extLst>
      <p:ext uri="{BB962C8B-B14F-4D97-AF65-F5344CB8AC3E}">
        <p14:creationId xmlns:p14="http://schemas.microsoft.com/office/powerpoint/2010/main" val="19069037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1957C-B8F1-D689-DD2B-596C26CD4D9B}"/>
              </a:ext>
            </a:extLst>
          </p:cNvPr>
          <p:cNvSpPr>
            <a:spLocks noGrp="1"/>
          </p:cNvSpPr>
          <p:nvPr>
            <p:ph type="title"/>
          </p:nvPr>
        </p:nvSpPr>
        <p:spPr/>
        <p:txBody>
          <a:bodyPr>
            <a:normAutofit/>
          </a:bodyPr>
          <a:lstStyle/>
          <a:p>
            <a:r>
              <a:rPr lang="en-US" sz="4400" b="1" dirty="0">
                <a:latin typeface="Times New Roman" panose="02020603050405020304" pitchFamily="18" charset="0"/>
                <a:cs typeface="Times New Roman" panose="02020603050405020304" pitchFamily="18" charset="0"/>
              </a:rPr>
              <a:t>A Call to Visionary Vincentian Leadership</a:t>
            </a:r>
            <a:endParaRPr lang="en-US" sz="4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8FDE2B5-C71F-872B-7835-A8CB82A146D1}"/>
              </a:ext>
            </a:extLst>
          </p:cNvPr>
          <p:cNvSpPr>
            <a:spLocks noGrp="1"/>
          </p:cNvSpPr>
          <p:nvPr>
            <p:ph idx="1"/>
          </p:nvPr>
        </p:nvSpPr>
        <p:spPr/>
        <p:txBody>
          <a:bodyPr>
            <a:normAutofit fontScale="77500" lnSpcReduction="20000"/>
          </a:bodyPr>
          <a:lstStyle/>
          <a:p>
            <a:r>
              <a:rPr lang="en-US" dirty="0">
                <a:latin typeface="Times New Roman" panose="02020603050405020304" pitchFamily="18" charset="0"/>
                <a:cs typeface="Times New Roman" panose="02020603050405020304" pitchFamily="18" charset="0"/>
              </a:rPr>
              <a:t>Dear Vincentian brothers and sisters,</a:t>
            </a:r>
          </a:p>
          <a:p>
            <a:r>
              <a:rPr lang="en-US" dirty="0">
                <a:solidFill>
                  <a:srgbClr val="EE0000"/>
                </a:solidFill>
                <a:latin typeface="Times New Roman" panose="02020603050405020304" pitchFamily="18" charset="0"/>
                <a:cs typeface="Times New Roman" panose="02020603050405020304" pitchFamily="18" charset="0"/>
              </a:rPr>
              <a:t>Our world is filled with immediate needs.</a:t>
            </a:r>
          </a:p>
          <a:p>
            <a:r>
              <a:rPr lang="en-US" dirty="0">
                <a:latin typeface="Times New Roman" panose="02020603050405020304" pitchFamily="18" charset="0"/>
                <a:cs typeface="Times New Roman" panose="02020603050405020304" pitchFamily="18" charset="0"/>
              </a:rPr>
              <a:t>Every day we encounter:</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Poverty</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Loneliness</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Corruption</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Youth unemployment</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Family instability</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Economic hardship</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Social injustice</a:t>
            </a:r>
          </a:p>
          <a:p>
            <a:r>
              <a:rPr lang="en-US" b="1" dirty="0">
                <a:solidFill>
                  <a:srgbClr val="EE0000"/>
                </a:solidFill>
                <a:latin typeface="Times New Roman" panose="02020603050405020304" pitchFamily="18" charset="0"/>
                <a:cs typeface="Times New Roman" panose="02020603050405020304" pitchFamily="18" charset="0"/>
              </a:rPr>
              <a:t>But God is calling us not merely to react to problems.</a:t>
            </a:r>
            <a:br>
              <a:rPr lang="en-US" b="1" dirty="0">
                <a:solidFill>
                  <a:srgbClr val="EE0000"/>
                </a:solidFill>
                <a:latin typeface="Times New Roman" panose="02020603050405020304" pitchFamily="18" charset="0"/>
                <a:cs typeface="Times New Roman" panose="02020603050405020304" pitchFamily="18" charset="0"/>
              </a:rPr>
            </a:br>
            <a:r>
              <a:rPr lang="en-US" b="1" dirty="0">
                <a:solidFill>
                  <a:srgbClr val="EE0000"/>
                </a:solidFill>
                <a:latin typeface="Times New Roman" panose="02020603050405020304" pitchFamily="18" charset="0"/>
                <a:cs typeface="Times New Roman" panose="02020603050405020304" pitchFamily="18" charset="0"/>
              </a:rPr>
              <a:t>He is calling us to become visionary servants.</a:t>
            </a:r>
          </a:p>
          <a:p>
            <a:endParaRPr lang="en-US"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206EB3CC-FA13-06E5-9FD5-3735708D7AC8}"/>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4AD8456E-7AB0-EC23-BADC-910453F4B881}"/>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18CEA01E-FE29-50F5-1044-B8D242D2FBB3}"/>
              </a:ext>
            </a:extLst>
          </p:cNvPr>
          <p:cNvSpPr>
            <a:spLocks noGrp="1"/>
          </p:cNvSpPr>
          <p:nvPr>
            <p:ph type="sldNum" sz="quarter" idx="12"/>
          </p:nvPr>
        </p:nvSpPr>
        <p:spPr/>
        <p:txBody>
          <a:bodyPr/>
          <a:lstStyle/>
          <a:p>
            <a:fld id="{6113E31D-E2AB-40D1-8B51-AFA5AFEF393A}" type="slidenum">
              <a:rPr lang="en-US" smtClean="0"/>
              <a:t>64</a:t>
            </a:fld>
            <a:endParaRPr lang="en-US" dirty="0"/>
          </a:p>
        </p:txBody>
      </p:sp>
    </p:spTree>
    <p:extLst>
      <p:ext uri="{BB962C8B-B14F-4D97-AF65-F5344CB8AC3E}">
        <p14:creationId xmlns:p14="http://schemas.microsoft.com/office/powerpoint/2010/main" val="28017382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ED29C4-CC82-785C-84C5-03632B101D5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Society of St. Vincent de Paul must remain:</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Spiritually rooted</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Morally credible</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Financially disciplined</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Organizationally strong</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Mission-focused</a:t>
            </a:r>
          </a:p>
          <a:p>
            <a:pPr lvl="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Future-oriented</a:t>
            </a:r>
          </a:p>
          <a:p>
            <a:r>
              <a:rPr lang="en-US" sz="2400" b="1" dirty="0">
                <a:solidFill>
                  <a:srgbClr val="EE0000"/>
                </a:solidFill>
                <a:latin typeface="Times New Roman" panose="02020603050405020304" pitchFamily="18" charset="0"/>
                <a:cs typeface="Times New Roman" panose="02020603050405020304" pitchFamily="18" charset="0"/>
              </a:rPr>
              <a:t>The poor do not only need our sympathy.</a:t>
            </a:r>
            <a:br>
              <a:rPr lang="en-US" sz="2400" b="1" dirty="0">
                <a:solidFill>
                  <a:srgbClr val="EE0000"/>
                </a:solidFill>
                <a:latin typeface="Times New Roman" panose="02020603050405020304" pitchFamily="18" charset="0"/>
                <a:cs typeface="Times New Roman" panose="02020603050405020304" pitchFamily="18" charset="0"/>
              </a:rPr>
            </a:br>
            <a:r>
              <a:rPr lang="en-US" sz="2400" b="1" dirty="0">
                <a:solidFill>
                  <a:srgbClr val="EE0000"/>
                </a:solidFill>
                <a:latin typeface="Times New Roman" panose="02020603050405020304" pitchFamily="18" charset="0"/>
                <a:cs typeface="Times New Roman" panose="02020603050405020304" pitchFamily="18" charset="0"/>
              </a:rPr>
              <a:t>They need our leadership.</a:t>
            </a:r>
          </a:p>
        </p:txBody>
      </p:sp>
      <p:sp>
        <p:nvSpPr>
          <p:cNvPr id="4" name="Date Placeholder 3">
            <a:extLst>
              <a:ext uri="{FF2B5EF4-FFF2-40B4-BE49-F238E27FC236}">
                <a16:creationId xmlns:a16="http://schemas.microsoft.com/office/drawing/2014/main" id="{6D47855E-CBA2-8B0A-1EED-813EA66826F2}"/>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E803EEE3-6DA2-1443-3556-4EB739011623}"/>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8277F906-AF0F-CB64-1022-0247043FF822}"/>
              </a:ext>
            </a:extLst>
          </p:cNvPr>
          <p:cNvSpPr>
            <a:spLocks noGrp="1"/>
          </p:cNvSpPr>
          <p:nvPr>
            <p:ph type="sldNum" sz="quarter" idx="12"/>
          </p:nvPr>
        </p:nvSpPr>
        <p:spPr/>
        <p:txBody>
          <a:bodyPr/>
          <a:lstStyle/>
          <a:p>
            <a:fld id="{6113E31D-E2AB-40D1-8B51-AFA5AFEF393A}" type="slidenum">
              <a:rPr lang="en-US" smtClean="0"/>
              <a:t>65</a:t>
            </a:fld>
            <a:endParaRPr lang="en-US" dirty="0"/>
          </a:p>
        </p:txBody>
      </p:sp>
    </p:spTree>
    <p:extLst>
      <p:ext uri="{BB962C8B-B14F-4D97-AF65-F5344CB8AC3E}">
        <p14:creationId xmlns:p14="http://schemas.microsoft.com/office/powerpoint/2010/main" val="41826461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084A47-2380-0095-C798-DC52E936C982}"/>
              </a:ext>
            </a:extLst>
          </p:cNvPr>
          <p:cNvSpPr>
            <a:spLocks noGrp="1"/>
          </p:cNvSpPr>
          <p:nvPr>
            <p:ph idx="1"/>
          </p:nvPr>
        </p:nvSpPr>
        <p:spPr/>
        <p:txBody>
          <a:bodyPr>
            <a:normAutofit/>
          </a:bodyPr>
          <a:lstStyle/>
          <a:p>
            <a:r>
              <a:rPr lang="en-US" sz="2800" dirty="0">
                <a:solidFill>
                  <a:srgbClr val="EE0000"/>
                </a:solidFill>
                <a:latin typeface="Times New Roman" panose="02020603050405020304" pitchFamily="18" charset="0"/>
                <a:cs typeface="Times New Roman" panose="02020603050405020304" pitchFamily="18" charset="0"/>
              </a:rPr>
              <a:t>They need leaders who:</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See beyond temporary relief</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Build sustainable hope</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Protect integrity</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Strengthen systems</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Empower people</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Inspire future generations</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6D3DB11B-DD54-D455-C20E-983DAE5E8E93}"/>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F0022C3E-463E-98C8-624A-31F80419509A}"/>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139BB274-7355-F7C8-ED57-A2D5973D87B7}"/>
              </a:ext>
            </a:extLst>
          </p:cNvPr>
          <p:cNvSpPr>
            <a:spLocks noGrp="1"/>
          </p:cNvSpPr>
          <p:nvPr>
            <p:ph type="sldNum" sz="quarter" idx="12"/>
          </p:nvPr>
        </p:nvSpPr>
        <p:spPr/>
        <p:txBody>
          <a:bodyPr/>
          <a:lstStyle/>
          <a:p>
            <a:fld id="{6113E31D-E2AB-40D1-8B51-AFA5AFEF393A}" type="slidenum">
              <a:rPr lang="en-US" smtClean="0"/>
              <a:t>66</a:t>
            </a:fld>
            <a:endParaRPr lang="en-US" dirty="0"/>
          </a:p>
        </p:txBody>
      </p:sp>
    </p:spTree>
    <p:extLst>
      <p:ext uri="{BB962C8B-B14F-4D97-AF65-F5344CB8AC3E}">
        <p14:creationId xmlns:p14="http://schemas.microsoft.com/office/powerpoint/2010/main" val="18751459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98EA45-EA43-73A1-DC01-BCD8E75D166B}"/>
              </a:ext>
            </a:extLst>
          </p:cNvPr>
          <p:cNvSpPr>
            <a:spLocks noGrp="1"/>
          </p:cNvSpPr>
          <p:nvPr>
            <p:ph idx="1"/>
          </p:nvPr>
        </p:nvSpPr>
        <p:spPr/>
        <p:txBody>
          <a:bodyPr>
            <a:normAutofit/>
          </a:bodyPr>
          <a:lstStyle/>
          <a:p>
            <a:r>
              <a:rPr lang="en-US" sz="2800" dirty="0">
                <a:solidFill>
                  <a:srgbClr val="EE0000"/>
                </a:solidFill>
                <a:latin typeface="Times New Roman" panose="02020603050405020304" pitchFamily="18" charset="0"/>
                <a:cs typeface="Times New Roman" panose="02020603050405020304" pitchFamily="18" charset="0"/>
              </a:rPr>
              <a:t>May we therefore become leaders who:</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Serve with humility</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Lead with integrity</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Govern with accountability</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Plan with wisdom</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Build with vision</a:t>
            </a:r>
          </a:p>
          <a:p>
            <a:pPr lvl="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Love with compassion</a:t>
            </a:r>
          </a:p>
          <a:p>
            <a:endParaRPr lang="en-US" sz="2800"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6ED81C64-AEC1-55EA-07F5-164FF4C441B8}"/>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E1E564B7-AC32-590C-7E81-DFA48759481C}"/>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A72EC73E-5B0F-4D61-6D54-D3556375F1D2}"/>
              </a:ext>
            </a:extLst>
          </p:cNvPr>
          <p:cNvSpPr>
            <a:spLocks noGrp="1"/>
          </p:cNvSpPr>
          <p:nvPr>
            <p:ph type="sldNum" sz="quarter" idx="12"/>
          </p:nvPr>
        </p:nvSpPr>
        <p:spPr/>
        <p:txBody>
          <a:bodyPr/>
          <a:lstStyle/>
          <a:p>
            <a:fld id="{6113E31D-E2AB-40D1-8B51-AFA5AFEF393A}" type="slidenum">
              <a:rPr lang="en-US" smtClean="0"/>
              <a:t>67</a:t>
            </a:fld>
            <a:endParaRPr lang="en-US" dirty="0"/>
          </a:p>
        </p:txBody>
      </p:sp>
    </p:spTree>
    <p:extLst>
      <p:ext uri="{BB962C8B-B14F-4D97-AF65-F5344CB8AC3E}">
        <p14:creationId xmlns:p14="http://schemas.microsoft.com/office/powerpoint/2010/main" val="36224887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37EE49-8B34-DC8C-52C1-163B84F97F09}"/>
              </a:ext>
            </a:extLst>
          </p:cNvPr>
          <p:cNvSpPr>
            <a:spLocks noGrp="1"/>
          </p:cNvSpPr>
          <p:nvPr>
            <p:ph idx="1"/>
          </p:nvPr>
        </p:nvSpPr>
        <p:spPr/>
        <p:txBody>
          <a:bodyPr>
            <a:normAutofit fontScale="70000" lnSpcReduction="20000"/>
          </a:bodyPr>
          <a:lstStyle/>
          <a:p>
            <a:r>
              <a:rPr lang="en-US" sz="3200" dirty="0">
                <a:latin typeface="Times New Roman" panose="02020603050405020304" pitchFamily="18" charset="0"/>
                <a:cs typeface="Times New Roman" panose="02020603050405020304" pitchFamily="18" charset="0"/>
              </a:rPr>
              <a:t>And may our Vincentian service continue to reflect the words of Our Lord:</a:t>
            </a:r>
          </a:p>
          <a:p>
            <a:pPr algn="ctr"/>
            <a:r>
              <a:rPr lang="en-US" sz="14800" dirty="0">
                <a:solidFill>
                  <a:srgbClr val="EE0000"/>
                </a:solidFill>
                <a:latin typeface="Times New Roman" panose="02020603050405020304" pitchFamily="18" charset="0"/>
                <a:cs typeface="Times New Roman" panose="02020603050405020304" pitchFamily="18" charset="0"/>
              </a:rPr>
              <a:t>,,</a:t>
            </a:r>
            <a:endParaRPr lang="en-US" sz="2400" dirty="0">
              <a:solidFill>
                <a:srgbClr val="EE0000"/>
              </a:solidFill>
              <a:latin typeface="Times New Roman" panose="02020603050405020304" pitchFamily="18" charset="0"/>
              <a:cs typeface="Times New Roman" panose="02020603050405020304" pitchFamily="18" charset="0"/>
            </a:endParaRPr>
          </a:p>
          <a:p>
            <a:pPr algn="ctr"/>
            <a:r>
              <a:rPr lang="en-US" sz="3600" dirty="0">
                <a:solidFill>
                  <a:srgbClr val="EE0000"/>
                </a:solidFill>
                <a:latin typeface="Times New Roman" panose="02020603050405020304" pitchFamily="18" charset="0"/>
                <a:cs typeface="Times New Roman" panose="02020603050405020304" pitchFamily="18" charset="0"/>
              </a:rPr>
              <a:t>Whatever you did </a:t>
            </a:r>
          </a:p>
          <a:p>
            <a:pPr algn="ctr"/>
            <a:r>
              <a:rPr lang="en-US" sz="3600" dirty="0">
                <a:solidFill>
                  <a:srgbClr val="EE0000"/>
                </a:solidFill>
                <a:latin typeface="Times New Roman" panose="02020603050405020304" pitchFamily="18" charset="0"/>
                <a:cs typeface="Times New Roman" panose="02020603050405020304" pitchFamily="18" charset="0"/>
              </a:rPr>
              <a:t>for one of the least of these </a:t>
            </a:r>
          </a:p>
          <a:p>
            <a:pPr algn="ctr"/>
            <a:r>
              <a:rPr lang="en-US" sz="3600" dirty="0">
                <a:solidFill>
                  <a:srgbClr val="EE0000"/>
                </a:solidFill>
                <a:latin typeface="Times New Roman" panose="02020603050405020304" pitchFamily="18" charset="0"/>
                <a:cs typeface="Times New Roman" panose="02020603050405020304" pitchFamily="18" charset="0"/>
              </a:rPr>
              <a:t>brothers and sisters of mine, </a:t>
            </a:r>
          </a:p>
          <a:p>
            <a:pPr algn="ctr"/>
            <a:r>
              <a:rPr lang="en-US" sz="3600" dirty="0">
                <a:solidFill>
                  <a:srgbClr val="EE0000"/>
                </a:solidFill>
                <a:latin typeface="Times New Roman" panose="02020603050405020304" pitchFamily="18" charset="0"/>
                <a:cs typeface="Times New Roman" panose="02020603050405020304" pitchFamily="18" charset="0"/>
              </a:rPr>
              <a:t>you did for me. </a:t>
            </a:r>
          </a:p>
          <a:p>
            <a:pPr algn="ctr"/>
            <a:r>
              <a:rPr lang="en-US" dirty="0">
                <a:latin typeface="Times New Roman" panose="02020603050405020304" pitchFamily="18" charset="0"/>
                <a:cs typeface="Times New Roman" panose="02020603050405020304" pitchFamily="18" charset="0"/>
              </a:rPr>
              <a:t>(Matthew 25:40)</a:t>
            </a:r>
          </a:p>
          <a:p>
            <a:pPr marL="0" indent="0">
              <a:buNone/>
            </a:pPr>
            <a:endParaRPr lang="en-US" dirty="0">
              <a:latin typeface="Times New Roman" panose="02020603050405020304" pitchFamily="18" charset="0"/>
              <a:cs typeface="Times New Roman" panose="02020603050405020304" pitchFamily="18" charset="0"/>
            </a:endParaRPr>
          </a:p>
        </p:txBody>
      </p:sp>
      <p:sp>
        <p:nvSpPr>
          <p:cNvPr id="4" name="Date Placeholder 3">
            <a:extLst>
              <a:ext uri="{FF2B5EF4-FFF2-40B4-BE49-F238E27FC236}">
                <a16:creationId xmlns:a16="http://schemas.microsoft.com/office/drawing/2014/main" id="{F29EA060-C8DB-507A-ACA9-AE697DF705A6}"/>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BF4ACEF7-DFC8-B93B-8F51-2897AE9B34D6}"/>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17E8D882-CEF6-4F63-240D-05CD72620D52}"/>
              </a:ext>
            </a:extLst>
          </p:cNvPr>
          <p:cNvSpPr>
            <a:spLocks noGrp="1"/>
          </p:cNvSpPr>
          <p:nvPr>
            <p:ph type="sldNum" sz="quarter" idx="12"/>
          </p:nvPr>
        </p:nvSpPr>
        <p:spPr/>
        <p:txBody>
          <a:bodyPr/>
          <a:lstStyle/>
          <a:p>
            <a:fld id="{6113E31D-E2AB-40D1-8B51-AFA5AFEF393A}" type="slidenum">
              <a:rPr lang="en-US" smtClean="0"/>
              <a:t>68</a:t>
            </a:fld>
            <a:endParaRPr lang="en-US" dirty="0"/>
          </a:p>
        </p:txBody>
      </p:sp>
    </p:spTree>
    <p:extLst>
      <p:ext uri="{BB962C8B-B14F-4D97-AF65-F5344CB8AC3E}">
        <p14:creationId xmlns:p14="http://schemas.microsoft.com/office/powerpoint/2010/main" val="6973020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A74E6-638B-3ADE-61B4-F2EFE4727AF6}"/>
              </a:ext>
            </a:extLst>
          </p:cNvPr>
          <p:cNvSpPr>
            <a:spLocks noGrp="1"/>
          </p:cNvSpPr>
          <p:nvPr>
            <p:ph type="title"/>
          </p:nvPr>
        </p:nvSpPr>
        <p:spPr>
          <a:xfrm>
            <a:off x="2979244" y="1881963"/>
            <a:ext cx="5399213" cy="1769258"/>
          </a:xfrm>
        </p:spPr>
        <p:txBody>
          <a:bodyPr>
            <a:normAutofit/>
          </a:bodyPr>
          <a:lstStyle/>
          <a:p>
            <a:r>
              <a:rPr lang="en-US" sz="8000" b="1" spc="0" dirty="0">
                <a:ln w="6600">
                  <a:solidFill>
                    <a:schemeClr val="accent2"/>
                  </a:solidFill>
                  <a:prstDash val="solid"/>
                </a:ln>
                <a:solidFill>
                  <a:srgbClr val="FFFFFF"/>
                </a:solidFill>
                <a:effectLst>
                  <a:outerShdw dist="38100" dir="2700000" algn="tl" rotWithShape="0">
                    <a:schemeClr val="accent2"/>
                  </a:outerShdw>
                </a:effectLst>
                <a:latin typeface="Agency FB" panose="020B0503020202020204" pitchFamily="34" charset="0"/>
              </a:rPr>
              <a:t>THANK YOU</a:t>
            </a:r>
          </a:p>
        </p:txBody>
      </p:sp>
      <p:sp>
        <p:nvSpPr>
          <p:cNvPr id="4" name="Date Placeholder 3">
            <a:extLst>
              <a:ext uri="{FF2B5EF4-FFF2-40B4-BE49-F238E27FC236}">
                <a16:creationId xmlns:a16="http://schemas.microsoft.com/office/drawing/2014/main" id="{093CA9BF-F69A-B832-82D1-96BEB3C3EBB0}"/>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5727E2F6-5225-1CA7-9F3A-CE671C9B7D07}"/>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76DC764C-7447-BDB1-B130-69BD8275E460}"/>
              </a:ext>
            </a:extLst>
          </p:cNvPr>
          <p:cNvSpPr>
            <a:spLocks noGrp="1"/>
          </p:cNvSpPr>
          <p:nvPr>
            <p:ph type="sldNum" sz="quarter" idx="12"/>
          </p:nvPr>
        </p:nvSpPr>
        <p:spPr/>
        <p:txBody>
          <a:bodyPr/>
          <a:lstStyle/>
          <a:p>
            <a:fld id="{6113E31D-E2AB-40D1-8B51-AFA5AFEF393A}" type="slidenum">
              <a:rPr lang="en-US" smtClean="0"/>
              <a:t>69</a:t>
            </a:fld>
            <a:endParaRPr lang="en-US" dirty="0"/>
          </a:p>
        </p:txBody>
      </p:sp>
      <p:sp>
        <p:nvSpPr>
          <p:cNvPr id="3" name="Title 1">
            <a:extLst>
              <a:ext uri="{FF2B5EF4-FFF2-40B4-BE49-F238E27FC236}">
                <a16:creationId xmlns:a16="http://schemas.microsoft.com/office/drawing/2014/main" id="{177B7155-5F10-984E-86A9-5CA1ADA9C653}"/>
              </a:ext>
            </a:extLst>
          </p:cNvPr>
          <p:cNvSpPr txBox="1">
            <a:spLocks/>
          </p:cNvSpPr>
          <p:nvPr/>
        </p:nvSpPr>
        <p:spPr>
          <a:xfrm flipV="1">
            <a:off x="3986113" y="3197450"/>
            <a:ext cx="5551613" cy="1240990"/>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8000" b="1" spc="0">
                <a:ln w="6600">
                  <a:solidFill>
                    <a:schemeClr val="accent2"/>
                  </a:solidFill>
                  <a:prstDash val="solid"/>
                </a:ln>
                <a:solidFill>
                  <a:srgbClr val="FFFFFF"/>
                </a:solidFill>
                <a:effectLst>
                  <a:outerShdw dist="38100" dir="2700000" algn="tl" rotWithShape="0">
                    <a:schemeClr val="accent2"/>
                  </a:outerShdw>
                </a:effectLst>
                <a:latin typeface="Agency FB" panose="020B0503020202020204" pitchFamily="34" charset="0"/>
              </a:rPr>
              <a:t>THANK YOU</a:t>
            </a:r>
            <a:endParaRPr lang="en-US" sz="8000" b="1" spc="0" dirty="0">
              <a:ln w="6600">
                <a:solidFill>
                  <a:schemeClr val="accent2"/>
                </a:solidFill>
                <a:prstDash val="solid"/>
              </a:ln>
              <a:solidFill>
                <a:srgbClr val="FFFFFF"/>
              </a:solidFill>
              <a:effectLst>
                <a:outerShdw dist="38100" dir="2700000" algn="tl" rotWithShape="0">
                  <a:schemeClr val="accent2"/>
                </a:outerShdw>
              </a:effectLst>
              <a:latin typeface="Agency FB" panose="020B0503020202020204" pitchFamily="34" charset="0"/>
            </a:endParaRPr>
          </a:p>
        </p:txBody>
      </p:sp>
    </p:spTree>
    <p:extLst>
      <p:ext uri="{BB962C8B-B14F-4D97-AF65-F5344CB8AC3E}">
        <p14:creationId xmlns:p14="http://schemas.microsoft.com/office/powerpoint/2010/main" val="7180721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F628C-D7C4-5AC1-0FAF-6603DBAD876E}"/>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Questions for Group Discussion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C73B071-0DC5-42B1-644E-1C78709B34C7}"/>
              </a:ext>
            </a:extLst>
          </p:cNvPr>
          <p:cNvSpPr>
            <a:spLocks noGrp="1"/>
          </p:cNvSpPr>
          <p:nvPr>
            <p:ph idx="1"/>
          </p:nvPr>
        </p:nvSpPr>
        <p:spPr/>
        <p:txBody>
          <a:bodyPr/>
          <a:lstStyle/>
          <a:p>
            <a:pPr algn="ctr"/>
            <a:r>
              <a:rPr lang="en-US" sz="5400" dirty="0">
                <a:solidFill>
                  <a:srgbClr val="EE0000"/>
                </a:solidFill>
                <a:latin typeface="Times New Roman" panose="02020603050405020304" pitchFamily="18" charset="0"/>
                <a:cs typeface="Times New Roman" panose="02020603050405020304" pitchFamily="18" charset="0"/>
              </a:rPr>
              <a:t>??</a:t>
            </a:r>
            <a:endParaRPr lang="en-US" dirty="0">
              <a:solidFill>
                <a:srgbClr val="EE0000"/>
              </a:solidFill>
              <a:latin typeface="Times New Roman" panose="02020603050405020304" pitchFamily="18" charset="0"/>
              <a:cs typeface="Times New Roman" panose="02020603050405020304" pitchFamily="18" charset="0"/>
            </a:endParaRPr>
          </a:p>
          <a:p>
            <a:pPr marL="457200" lvl="0" indent="-457200">
              <a:buFont typeface="+mj-lt"/>
              <a:buAutoNum type="arabicPeriod"/>
            </a:pPr>
            <a:r>
              <a:rPr lang="en-US" sz="2400" dirty="0">
                <a:latin typeface="Times New Roman" panose="02020603050405020304" pitchFamily="18" charset="0"/>
                <a:cs typeface="Times New Roman" panose="02020603050405020304" pitchFamily="18" charset="0"/>
              </a:rPr>
              <a:t>How can Vincentian charity move from relief to empowerment?</a:t>
            </a:r>
          </a:p>
          <a:p>
            <a:pPr marL="457200" lvl="0" indent="-457200">
              <a:buFont typeface="+mj-lt"/>
              <a:buAutoNum type="arabicPeriod"/>
            </a:pPr>
            <a:r>
              <a:rPr lang="en-US" sz="2400" dirty="0">
                <a:latin typeface="Times New Roman" panose="02020603050405020304" pitchFamily="18" charset="0"/>
                <a:cs typeface="Times New Roman" panose="02020603050405020304" pitchFamily="18" charset="0"/>
              </a:rPr>
              <a:t>What systems are necessary for lasting impact in our Conferences?</a:t>
            </a:r>
          </a:p>
          <a:p>
            <a:pPr marL="457200" lvl="0" indent="-457200">
              <a:buFont typeface="+mj-lt"/>
              <a:buAutoNum type="arabicPeriod"/>
            </a:pPr>
            <a:r>
              <a:rPr lang="en-US" sz="2400" dirty="0">
                <a:latin typeface="Times New Roman" panose="02020603050405020304" pitchFamily="18" charset="0"/>
                <a:cs typeface="Times New Roman" panose="02020603050405020304" pitchFamily="18" charset="0"/>
              </a:rPr>
              <a:t>How can financial governance strengthen trust in our mission?</a:t>
            </a:r>
          </a:p>
          <a:p>
            <a:pPr marL="457200" lvl="0" indent="-457200">
              <a:buFont typeface="+mj-lt"/>
              <a:buAutoNum type="arabicPeriod"/>
            </a:pPr>
            <a:r>
              <a:rPr lang="en-US" sz="2400" dirty="0">
                <a:latin typeface="Times New Roman" panose="02020603050405020304" pitchFamily="18" charset="0"/>
                <a:cs typeface="Times New Roman" panose="02020603050405020304" pitchFamily="18" charset="0"/>
              </a:rPr>
              <a:t>What leadership qualities should we intentionally develop in younger Vincentians?</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How can we preserve integrity and accountability in all levels of leadership?</a:t>
            </a:r>
          </a:p>
        </p:txBody>
      </p:sp>
      <p:sp>
        <p:nvSpPr>
          <p:cNvPr id="4" name="Date Placeholder 3">
            <a:extLst>
              <a:ext uri="{FF2B5EF4-FFF2-40B4-BE49-F238E27FC236}">
                <a16:creationId xmlns:a16="http://schemas.microsoft.com/office/drawing/2014/main" id="{4A9D1DE3-FA34-6545-80E7-E996B902A667}"/>
              </a:ext>
            </a:extLst>
          </p:cNvPr>
          <p:cNvSpPr>
            <a:spLocks noGrp="1"/>
          </p:cNvSpPr>
          <p:nvPr>
            <p:ph type="dt" sz="half" idx="10"/>
          </p:nvPr>
        </p:nvSpPr>
        <p:spPr/>
        <p:txBody>
          <a:bodyPr/>
          <a:lstStyle/>
          <a:p>
            <a:fld id="{65EF743C-DBD6-4E66-8EC9-BFB7428D5117}" type="datetime1">
              <a:rPr lang="en-US" smtClean="0"/>
              <a:t>5/29/2026</a:t>
            </a:fld>
            <a:endParaRPr lang="en-US" dirty="0"/>
          </a:p>
        </p:txBody>
      </p:sp>
      <p:sp>
        <p:nvSpPr>
          <p:cNvPr id="5" name="Footer Placeholder 4">
            <a:extLst>
              <a:ext uri="{FF2B5EF4-FFF2-40B4-BE49-F238E27FC236}">
                <a16:creationId xmlns:a16="http://schemas.microsoft.com/office/drawing/2014/main" id="{64879B19-BDE9-23FE-6372-D0A4375FDFD7}"/>
              </a:ext>
            </a:extLst>
          </p:cNvPr>
          <p:cNvSpPr>
            <a:spLocks noGrp="1"/>
          </p:cNvSpPr>
          <p:nvPr>
            <p:ph type="ftr" sz="quarter" idx="11"/>
          </p:nvPr>
        </p:nvSpPr>
        <p:spPr/>
        <p:txBody>
          <a:bodyPr/>
          <a:lstStyle/>
          <a:p>
            <a:r>
              <a:rPr lang="en-US"/>
              <a:t>Society of St Vincent de Paul, Abuja central Council || Vision-driven leadership: seeing beyond immediate needs    Rev. Fr. Johncross Onyedikachi, Ozor, OCD.</a:t>
            </a:r>
            <a:endParaRPr lang="en-US" dirty="0"/>
          </a:p>
        </p:txBody>
      </p:sp>
      <p:sp>
        <p:nvSpPr>
          <p:cNvPr id="6" name="Slide Number Placeholder 5">
            <a:extLst>
              <a:ext uri="{FF2B5EF4-FFF2-40B4-BE49-F238E27FC236}">
                <a16:creationId xmlns:a16="http://schemas.microsoft.com/office/drawing/2014/main" id="{F03AD15D-3619-7F82-8662-D1F45A8E5686}"/>
              </a:ext>
            </a:extLst>
          </p:cNvPr>
          <p:cNvSpPr>
            <a:spLocks noGrp="1"/>
          </p:cNvSpPr>
          <p:nvPr>
            <p:ph type="sldNum" sz="quarter" idx="12"/>
          </p:nvPr>
        </p:nvSpPr>
        <p:spPr/>
        <p:txBody>
          <a:bodyPr/>
          <a:lstStyle/>
          <a:p>
            <a:fld id="{6113E31D-E2AB-40D1-8B51-AFA5AFEF393A}" type="slidenum">
              <a:rPr lang="en-US" smtClean="0"/>
              <a:t>70</a:t>
            </a:fld>
            <a:endParaRPr lang="en-US" dirty="0"/>
          </a:p>
        </p:txBody>
      </p:sp>
    </p:spTree>
    <p:extLst>
      <p:ext uri="{BB962C8B-B14F-4D97-AF65-F5344CB8AC3E}">
        <p14:creationId xmlns:p14="http://schemas.microsoft.com/office/powerpoint/2010/main" val="223501459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1489</TotalTime>
  <Words>5119</Words>
  <Application>Microsoft Office PowerPoint</Application>
  <PresentationFormat>Widescreen</PresentationFormat>
  <Paragraphs>613</Paragraphs>
  <Slides>70</Slides>
  <Notes>0</Notes>
  <HiddenSlides>0</HiddenSlides>
  <MMClips>4</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Retrospect</vt:lpstr>
      <vt:lpstr>VISION-DRIVEN LEADERSHIP: SEEING BEYOND  IMMEDIATE NEEDS</vt:lpstr>
      <vt:lpstr>INTRODUCTION</vt:lpstr>
      <vt:lpstr>“Vision-Driven Leadership: Seeing Beyond Immediate Needs”</vt:lpstr>
      <vt:lpstr>A hungry person may need bread today. But vision-driven leadership asks:</vt:lpstr>
      <vt:lpstr>1. Understanding Vision-Driven Leadership</vt:lpstr>
      <vt:lpstr>Vision is the ability to see:</vt:lpstr>
      <vt:lpstr>The Book of Proverbs tells us:</vt:lpstr>
      <vt:lpstr>Without vision:</vt:lpstr>
      <vt:lpstr>2. The Vincentian Understanding of Vision</vt:lpstr>
      <vt:lpstr>He therefore:</vt:lpstr>
      <vt:lpstr>PowerPoint Presentation</vt:lpstr>
      <vt:lpstr>Vision-driven Vincentian leadership asks not only:</vt:lpstr>
      <vt:lpstr>3. The Difference Between IMMEDIATE RELIEF and TRANSFORMATIONAL LEADERSHIP</vt:lpstr>
      <vt:lpstr>PowerPoint Presentation</vt:lpstr>
      <vt:lpstr>PowerPoint Presentation</vt:lpstr>
      <vt:lpstr>PowerPoint Presentation</vt:lpstr>
      <vt:lpstr>At the core of Visionary Leadership is HUMAN DIGNITY</vt:lpstr>
      <vt:lpstr>A visionary leader must search for, restore, and uphold Human Dignity.</vt:lpstr>
      <vt:lpstr>In her social teachings, the Church often has a preference for the Poor. Not because the Church is in love with poverty.  It is rather because the Church seeks to restore people’s DIGNITY, which may have been lost or stolen by life’s ugly circumstances.</vt:lpstr>
      <vt:lpstr>Pope Leo XIII’s Rerum Novarum (1891)</vt:lpstr>
      <vt:lpstr>Pope John XXIII’s Pacem in Terris (1963)</vt:lpstr>
      <vt:lpstr>Pope Paul VI’s Populorum Progressio (1967)</vt:lpstr>
      <vt:lpstr>Call to action:</vt:lpstr>
      <vt:lpstr>But, look at your masters 👉👉</vt:lpstr>
      <vt:lpstr>Call to action: </vt:lpstr>
      <vt:lpstr>Call to action: </vt:lpstr>
      <vt:lpstr>Call to action: </vt:lpstr>
      <vt:lpstr>Call to action: </vt:lpstr>
      <vt:lpstr>A vision-driven Vincentian leader therefore:</vt:lpstr>
      <vt:lpstr>4. Characteristics of Vision-Driven Leaders</vt:lpstr>
      <vt:lpstr>A. Vision-Driven Leaders See Possibility Where Others See Problems</vt:lpstr>
      <vt:lpstr>PowerPoint Presentation</vt:lpstr>
      <vt:lpstr>B. Vision-Driven Leaders Think Long-Term</vt:lpstr>
      <vt:lpstr>PowerPoint Presentation</vt:lpstr>
      <vt:lpstr>C. Vision-Driven Leaders Build Strong Systems</vt:lpstr>
      <vt:lpstr>PowerPoint Presentation</vt:lpstr>
      <vt:lpstr>D. Vision-Driven Leaders Lead with Integrity</vt:lpstr>
      <vt:lpstr>PowerPoint Presentation</vt:lpstr>
      <vt:lpstr>E. Vision-Driven Leaders Invest in People</vt:lpstr>
      <vt:lpstr>PowerPoint Presentation</vt:lpstr>
      <vt:lpstr>5. Seeing Beyond Immediate Needs in Vincentian Ministry</vt:lpstr>
      <vt:lpstr>PowerPoint Presentation</vt:lpstr>
      <vt:lpstr>A. Beyond Food Distribution</vt:lpstr>
      <vt:lpstr>B. Beyond Temporary Financial Help</vt:lpstr>
      <vt:lpstr>C. Beyond Sympathy</vt:lpstr>
      <vt:lpstr>D. Beyond Organizational Survival</vt:lpstr>
      <vt:lpstr>6. Obstacles to Vision-Driven Leadership</vt:lpstr>
      <vt:lpstr>A. Fear of Change</vt:lpstr>
      <vt:lpstr>B. Personal Ego</vt:lpstr>
      <vt:lpstr>C. Lack of Formation</vt:lpstr>
      <vt:lpstr>D. Poor Accountability</vt:lpstr>
      <vt:lpstr>E. Discouragement</vt:lpstr>
      <vt:lpstr>7. Practical Steps Toward Vision-Driven Leadership in the Society of St. Vincent de Paul</vt:lpstr>
      <vt:lpstr>A. Develop a Clear Mission Culture</vt:lpstr>
      <vt:lpstr>B. Strengthen Financial Governance</vt:lpstr>
      <vt:lpstr>C. Build Leadership Formation Programmes</vt:lpstr>
      <vt:lpstr>D. Embrace Strategic Planning</vt:lpstr>
      <vt:lpstr>E. Promote Collaboration</vt:lpstr>
      <vt:lpstr>F. Invest in Young Vincentians</vt:lpstr>
      <vt:lpstr>8. Leadership as Stewardship, Not Possession</vt:lpstr>
      <vt:lpstr>PowerPoint Presentation</vt:lpstr>
      <vt:lpstr>PowerPoint Presentation</vt:lpstr>
      <vt:lpstr>CONCLUSION</vt:lpstr>
      <vt:lpstr>A Call to Visionary Vincentian Leadership</vt:lpstr>
      <vt:lpstr>PowerPoint Presentation</vt:lpstr>
      <vt:lpstr>PowerPoint Presentation</vt:lpstr>
      <vt:lpstr>PowerPoint Presentation</vt:lpstr>
      <vt:lpstr>PowerPoint Presentation</vt:lpstr>
      <vt:lpstr>THANK YOU</vt:lpstr>
      <vt:lpstr>Questions for Group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VISION-DRIVEN LEADERSHIP: SEEING BEYOND  IMMEDIATE NEEDS</dc:title>
  <dc:creator>Onyedikachi Ozor</dc:creator>
  <cp:lastModifiedBy>ChukwuAmaka Okoye</cp:lastModifiedBy>
  <cp:revision>139</cp:revision>
  <dcterms:created xsi:type="dcterms:W3CDTF">2026-05-27T21:07:05Z</dcterms:created>
  <dcterms:modified xsi:type="dcterms:W3CDTF">2026-05-29T15:03:21Z</dcterms:modified>
</cp:coreProperties>
</file>