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sldIdLst>
    <p:sldId id="257" r:id="rId2"/>
    <p:sldId id="283" r:id="rId3"/>
    <p:sldId id="277" r:id="rId4"/>
    <p:sldId id="278" r:id="rId5"/>
    <p:sldId id="279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70" r:id="rId26"/>
    <p:sldId id="272" r:id="rId27"/>
    <p:sldId id="271" r:id="rId28"/>
    <p:sldId id="273" r:id="rId29"/>
    <p:sldId id="274" r:id="rId30"/>
    <p:sldId id="275" r:id="rId31"/>
    <p:sldId id="280" r:id="rId32"/>
    <p:sldId id="281" r:id="rId33"/>
    <p:sldId id="282" r:id="rId34"/>
    <p:sldId id="276" r:id="rId35"/>
    <p:sldId id="291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82" d="100"/>
          <a:sy n="82" d="100"/>
        </p:scale>
        <p:origin x="66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24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14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2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109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4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984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70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2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7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135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24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8962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24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37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65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26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7110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911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66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BDC7857-0227-4627-B5AB-6A98D4D7C271}" type="datetimeFigureOut">
              <a:rPr lang="en-US" smtClean="0"/>
              <a:t>5/22/2026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FD7CCB5-946C-424B-8722-ECA57F03E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2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6182" y="110836"/>
            <a:ext cx="9351818" cy="4488871"/>
          </a:xfrm>
        </p:spPr>
        <p:txBody>
          <a:bodyPr>
            <a:normAutofit/>
          </a:bodyPr>
          <a:lstStyle/>
          <a:p>
            <a:r>
              <a:rPr lang="en-US" dirty="0"/>
              <a:t>Integrity in Action: Ethics and Financial Accountability in Vincentian Service, Building Trust Through Ethical Stewardship and Transparent Service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93673"/>
            <a:ext cx="9144000" cy="1773381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/>
              <a:t>PRESENTED BY:</a:t>
            </a:r>
          </a:p>
          <a:p>
            <a:r>
              <a:rPr lang="en-US" sz="4000" dirty="0"/>
              <a:t>Sir. Francis </a:t>
            </a:r>
            <a:r>
              <a:rPr lang="en-US" sz="4000" dirty="0" err="1"/>
              <a:t>Nnadozie</a:t>
            </a:r>
            <a:r>
              <a:rPr lang="en-US" sz="4000" dirty="0"/>
              <a:t> </a:t>
            </a:r>
            <a:r>
              <a:rPr lang="en-US" sz="4000" dirty="0" err="1"/>
              <a:t>Onyekwue</a:t>
            </a:r>
            <a:endParaRPr lang="en-US" sz="4000" dirty="0"/>
          </a:p>
          <a:p>
            <a:r>
              <a:rPr lang="en-US" sz="4000" dirty="0"/>
              <a:t>Executive Director; TAR Initiative.</a:t>
            </a:r>
          </a:p>
        </p:txBody>
      </p:sp>
    </p:spTree>
    <p:extLst>
      <p:ext uri="{BB962C8B-B14F-4D97-AF65-F5344CB8AC3E}">
        <p14:creationId xmlns:p14="http://schemas.microsoft.com/office/powerpoint/2010/main" val="377445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95745"/>
            <a:ext cx="10515600" cy="5581218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In this presentation, we are going to look at the following:</a:t>
            </a:r>
          </a:p>
          <a:p>
            <a:pPr marL="0" indent="0">
              <a:buNone/>
            </a:pPr>
            <a:r>
              <a:rPr lang="en-US" dirty="0"/>
              <a:t>1. Theme Bible Verse</a:t>
            </a:r>
          </a:p>
          <a:p>
            <a:pPr marL="0" indent="0">
              <a:buNone/>
            </a:pPr>
            <a:r>
              <a:rPr lang="en-US" dirty="0"/>
              <a:t>2. Financial accountability </a:t>
            </a:r>
          </a:p>
          <a:p>
            <a:pPr marL="0" indent="0">
              <a:buNone/>
            </a:pPr>
            <a:r>
              <a:rPr lang="en-US" dirty="0"/>
              <a:t>3. Reporting standard </a:t>
            </a:r>
          </a:p>
          <a:p>
            <a:pPr marL="0" indent="0">
              <a:buNone/>
            </a:pPr>
            <a:r>
              <a:rPr lang="en-US" dirty="0"/>
              <a:t>4.Leadership in the Vincentian Context</a:t>
            </a:r>
          </a:p>
          <a:p>
            <a:pPr marL="0" indent="0">
              <a:buNone/>
            </a:pPr>
            <a:r>
              <a:rPr lang="en-US" dirty="0"/>
              <a:t>5. Leadership style useful for Vincentian</a:t>
            </a:r>
          </a:p>
          <a:p>
            <a:pPr marL="0" indent="0">
              <a:buNone/>
            </a:pPr>
            <a:r>
              <a:rPr lang="en-US" dirty="0"/>
              <a:t>6. Trust and credibility in service</a:t>
            </a:r>
          </a:p>
          <a:p>
            <a:pPr marL="0" indent="0">
              <a:buNone/>
            </a:pPr>
            <a:r>
              <a:rPr lang="en-US" dirty="0"/>
              <a:t>7. Common risk and challenges </a:t>
            </a:r>
          </a:p>
          <a:p>
            <a:pPr marL="0" indent="0">
              <a:buNone/>
            </a:pPr>
            <a:r>
              <a:rPr lang="en-US" dirty="0"/>
              <a:t>8. Difference between transparency and accountability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38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471055"/>
            <a:ext cx="10515600" cy="5264728"/>
          </a:xfrm>
        </p:spPr>
        <p:txBody>
          <a:bodyPr>
            <a:normAutofit fontScale="90000"/>
          </a:bodyPr>
          <a:lstStyle/>
          <a:p>
            <a:r>
              <a:rPr lang="en-US" sz="2800" b="1" dirty="0"/>
              <a:t>Theme Verse: </a:t>
            </a:r>
            <a:br>
              <a:rPr lang="en-US" sz="2800" b="1" dirty="0"/>
            </a:br>
            <a:r>
              <a:rPr lang="en-US" sz="2800" b="1" dirty="0"/>
              <a:t>1.</a:t>
            </a:r>
            <a:r>
              <a:rPr lang="en-US" dirty="0"/>
              <a:t> </a:t>
            </a:r>
            <a:r>
              <a:rPr lang="en-US" sz="2800" dirty="0"/>
              <a:t>“Whoever can be trusted with very little can also </a:t>
            </a:r>
            <a:r>
              <a:rPr lang="en-US" sz="3200" dirty="0"/>
              <a:t>be</a:t>
            </a:r>
            <a:r>
              <a:rPr lang="en-US" dirty="0"/>
              <a:t> </a:t>
            </a:r>
            <a:r>
              <a:rPr lang="en-US" sz="3100" dirty="0"/>
              <a:t>trusted with much” Luke 16:10</a:t>
            </a:r>
            <a:br>
              <a:rPr lang="en-US" sz="3100" dirty="0"/>
            </a:br>
            <a:br>
              <a:rPr lang="en-US" sz="3100" dirty="0"/>
            </a:br>
            <a:r>
              <a:rPr lang="en-US" sz="3100" dirty="0"/>
              <a:t>2. “A good name is more desirable than great riches: to be esteemed is better than silver or gold” Proverbs 22:1</a:t>
            </a:r>
            <a:br>
              <a:rPr lang="en-US" sz="3100" dirty="0"/>
            </a:br>
            <a:br>
              <a:rPr lang="en-US" sz="3100" dirty="0"/>
            </a:br>
            <a:r>
              <a:rPr lang="en-US" sz="3100" dirty="0"/>
              <a:t>3. “Do not store up for yourselves treasures on earth, but store up for yourselves treasures in heaven” Mathew 6:19-20</a:t>
            </a:r>
            <a:br>
              <a:rPr lang="en-US" sz="3100" dirty="0"/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2679339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Core Idea: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For Vincentians, money is not just money. It is the widow’s mite, the donor’s sacrifice, and the poor person’s hope. </a:t>
            </a:r>
          </a:p>
          <a:p>
            <a:r>
              <a:rPr lang="en-US" dirty="0"/>
              <a:t>How we handle it is how we preach without words.</a:t>
            </a:r>
          </a:p>
        </p:txBody>
      </p:sp>
    </p:spTree>
    <p:extLst>
      <p:ext uri="{BB962C8B-B14F-4D97-AF65-F5344CB8AC3E}">
        <p14:creationId xmlns:p14="http://schemas.microsoft.com/office/powerpoint/2010/main" val="5814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VINCENTIAN MONEY RULE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  1. Two eyes on all cash  </a:t>
            </a:r>
          </a:p>
          <a:p>
            <a:pPr marL="0" indent="0">
              <a:buNone/>
            </a:pPr>
            <a:r>
              <a:rPr lang="en-US" dirty="0"/>
              <a:t>  2. Paper for every naira  </a:t>
            </a:r>
          </a:p>
          <a:p>
            <a:pPr marL="0" indent="0">
              <a:buNone/>
            </a:pPr>
            <a:r>
              <a:rPr lang="en-US" dirty="0"/>
              <a:t>  3. Report to all, monthly  </a:t>
            </a:r>
          </a:p>
          <a:p>
            <a:pPr marL="0" indent="0">
              <a:buNone/>
            </a:pPr>
            <a:r>
              <a:rPr lang="en-US" dirty="0"/>
              <a:t>  4. Poor person first, always </a:t>
            </a:r>
          </a:p>
        </p:txBody>
      </p:sp>
    </p:spTree>
    <p:extLst>
      <p:ext uri="{BB962C8B-B14F-4D97-AF65-F5344CB8AC3E}">
        <p14:creationId xmlns:p14="http://schemas.microsoft.com/office/powerpoint/2010/main" val="3664590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Vincentian Service?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Vincentian service is rooted in:</a:t>
            </a:r>
          </a:p>
          <a:p>
            <a:r>
              <a:rPr lang="en-US" dirty="0"/>
              <a:t>Compassion</a:t>
            </a:r>
          </a:p>
          <a:p>
            <a:r>
              <a:rPr lang="en-US" dirty="0"/>
              <a:t>Human dignity</a:t>
            </a:r>
          </a:p>
          <a:p>
            <a:r>
              <a:rPr lang="en-US" dirty="0"/>
              <a:t>Charity with accountability</a:t>
            </a:r>
          </a:p>
          <a:p>
            <a:r>
              <a:rPr lang="en-US" dirty="0"/>
              <a:t>Service to the poor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660645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Financial Accountability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Protects the mission</a:t>
            </a:r>
          </a:p>
          <a:p>
            <a:r>
              <a:rPr lang="en-US" dirty="0"/>
              <a:t>Builds donor confidence</a:t>
            </a:r>
          </a:p>
          <a:p>
            <a:r>
              <a:rPr lang="en-US" dirty="0"/>
              <a:t>Ensures resources reach the poor</a:t>
            </a:r>
          </a:p>
          <a:p>
            <a:r>
              <a:rPr lang="en-US" dirty="0"/>
              <a:t>Preserves the credibility of the Society</a:t>
            </a:r>
          </a:p>
          <a:p>
            <a:r>
              <a:rPr lang="en-US" dirty="0"/>
              <a:t>“The poor deserve not only our charity, but also our honesty and stewardship.”</a:t>
            </a:r>
          </a:p>
        </p:txBody>
      </p:sp>
    </p:spTree>
    <p:extLst>
      <p:ext uri="{BB962C8B-B14F-4D97-AF65-F5344CB8AC3E}">
        <p14:creationId xmlns:p14="http://schemas.microsoft.com/office/powerpoint/2010/main" val="4148176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Understanding Integrity in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Integrity Means:</a:t>
            </a:r>
          </a:p>
          <a:p>
            <a:r>
              <a:rPr lang="en-US" dirty="0"/>
              <a:t>Doing the right thing always</a:t>
            </a:r>
          </a:p>
          <a:p>
            <a:r>
              <a:rPr lang="en-US" dirty="0"/>
              <a:t>Being honest and transparent</a:t>
            </a:r>
          </a:p>
          <a:p>
            <a:r>
              <a:rPr lang="en-US" dirty="0"/>
              <a:t>Using resources responsibly</a:t>
            </a:r>
          </a:p>
          <a:p>
            <a:r>
              <a:rPr lang="en-US" dirty="0"/>
              <a:t>Avoiding conflicts of interest</a:t>
            </a:r>
          </a:p>
        </p:txBody>
      </p:sp>
    </p:spTree>
    <p:extLst>
      <p:ext uri="{BB962C8B-B14F-4D97-AF65-F5344CB8AC3E}">
        <p14:creationId xmlns:p14="http://schemas.microsoft.com/office/powerpoint/2010/main" val="2256810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Vincentian Ministry: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Integrity reflects:</a:t>
            </a:r>
          </a:p>
          <a:p>
            <a:r>
              <a:rPr lang="en-US" dirty="0"/>
              <a:t>Christian witness</a:t>
            </a:r>
          </a:p>
          <a:p>
            <a:r>
              <a:rPr lang="en-US" dirty="0"/>
              <a:t>Respect for donors</a:t>
            </a:r>
          </a:p>
          <a:p>
            <a:r>
              <a:rPr lang="en-US" dirty="0"/>
              <a:t>Accountability to beneficiaries</a:t>
            </a:r>
          </a:p>
          <a:p>
            <a:r>
              <a:rPr lang="en-US" dirty="0"/>
              <a:t>Faithfulness to mission</a:t>
            </a:r>
          </a:p>
        </p:txBody>
      </p:sp>
    </p:spTree>
    <p:extLst>
      <p:ext uri="{BB962C8B-B14F-4D97-AF65-F5344CB8AC3E}">
        <p14:creationId xmlns:p14="http://schemas.microsoft.com/office/powerpoint/2010/main" val="4133190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Transparent Financial Systems 1.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What is Financial Transparency?</a:t>
            </a:r>
          </a:p>
          <a:p>
            <a:r>
              <a:rPr lang="en-US" dirty="0"/>
              <a:t>Open, clear, and accurate handling of funds and resources.</a:t>
            </a:r>
          </a:p>
          <a:p>
            <a:r>
              <a:rPr lang="en-US" b="1" dirty="0"/>
              <a:t>Best Practices:</a:t>
            </a:r>
          </a:p>
          <a:p>
            <a:r>
              <a:rPr lang="en-US" dirty="0"/>
              <a:t>Maintain accurate financial records</a:t>
            </a:r>
          </a:p>
          <a:p>
            <a:r>
              <a:rPr lang="en-US" dirty="0"/>
              <a:t>Use approved accounting procedures</a:t>
            </a:r>
          </a:p>
          <a:p>
            <a:r>
              <a:rPr lang="en-US" dirty="0"/>
              <a:t>Provide regular financial reports</a:t>
            </a:r>
          </a:p>
          <a:p>
            <a:r>
              <a:rPr lang="en-US" dirty="0"/>
              <a:t>Separate personal and organizational funds</a:t>
            </a:r>
          </a:p>
          <a:p>
            <a:r>
              <a:rPr lang="en-US" dirty="0"/>
              <a:t>Ensure all expenditures are authorized</a:t>
            </a:r>
          </a:p>
        </p:txBody>
      </p:sp>
    </p:spTree>
    <p:extLst>
      <p:ext uri="{BB962C8B-B14F-4D97-AF65-F5344CB8AC3E}">
        <p14:creationId xmlns:p14="http://schemas.microsoft.com/office/powerpoint/2010/main" val="3046906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Transparent Financial Systems 2.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Benefits:</a:t>
            </a:r>
          </a:p>
          <a:p>
            <a:r>
              <a:rPr lang="en-US" dirty="0"/>
              <a:t>Prevents misuse of funds</a:t>
            </a:r>
          </a:p>
          <a:p>
            <a:r>
              <a:rPr lang="en-US" dirty="0"/>
              <a:t>Enhances trust</a:t>
            </a:r>
          </a:p>
          <a:p>
            <a:r>
              <a:rPr lang="en-US" dirty="0"/>
              <a:t>Improves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1776469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00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53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Good Financial Reporting Includes:</a:t>
            </a:r>
          </a:p>
          <a:p>
            <a:r>
              <a:rPr lang="en-US" dirty="0"/>
              <a:t>Income and expenditure statements</a:t>
            </a:r>
          </a:p>
          <a:p>
            <a:r>
              <a:rPr lang="en-US" dirty="0"/>
              <a:t>Receipts and payment tracking</a:t>
            </a:r>
          </a:p>
          <a:p>
            <a:r>
              <a:rPr lang="en-US" dirty="0"/>
              <a:t>Budget performance reports</a:t>
            </a:r>
          </a:p>
          <a:p>
            <a:r>
              <a:rPr lang="en-US" dirty="0"/>
              <a:t>Timely submission of reports</a:t>
            </a:r>
          </a:p>
        </p:txBody>
      </p:sp>
    </p:spTree>
    <p:extLst>
      <p:ext uri="{BB962C8B-B14F-4D97-AF65-F5344CB8AC3E}">
        <p14:creationId xmlns:p14="http://schemas.microsoft.com/office/powerpoint/2010/main" val="1541711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15636"/>
            <a:ext cx="10515600" cy="5761327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                              Reporting Principles:</a:t>
            </a:r>
          </a:p>
          <a:p>
            <a:r>
              <a:rPr lang="en-US" dirty="0"/>
              <a:t>Accuracy</a:t>
            </a:r>
          </a:p>
          <a:p>
            <a:r>
              <a:rPr lang="en-US" dirty="0"/>
              <a:t>Timeliness</a:t>
            </a:r>
          </a:p>
          <a:p>
            <a:r>
              <a:rPr lang="en-US" dirty="0"/>
              <a:t>Completeness</a:t>
            </a:r>
          </a:p>
          <a:p>
            <a:r>
              <a:rPr lang="en-US" dirty="0"/>
              <a:t>Consistency</a:t>
            </a:r>
          </a:p>
          <a:p>
            <a:pPr marL="0" indent="0">
              <a:buNone/>
            </a:pPr>
            <a:r>
              <a:rPr lang="en-US" b="1" dirty="0"/>
              <a:t>                                 Recommended Practice:</a:t>
            </a:r>
          </a:p>
          <a:p>
            <a:r>
              <a:rPr lang="en-US" dirty="0"/>
              <a:t>Monthly financial review meetings</a:t>
            </a:r>
          </a:p>
          <a:p>
            <a:r>
              <a:rPr lang="en-US" dirty="0"/>
              <a:t>Annual financial summaries</a:t>
            </a:r>
          </a:p>
          <a:p>
            <a:r>
              <a:rPr lang="en-US" dirty="0"/>
              <a:t>Accessible records for verification</a:t>
            </a:r>
          </a:p>
        </p:txBody>
      </p:sp>
    </p:spTree>
    <p:extLst>
      <p:ext uri="{BB962C8B-B14F-4D97-AF65-F5344CB8AC3E}">
        <p14:creationId xmlns:p14="http://schemas.microsoft.com/office/powerpoint/2010/main" val="205509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 Documentation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Why Documentation Matters:</a:t>
            </a:r>
          </a:p>
          <a:p>
            <a:r>
              <a:rPr lang="en-US" dirty="0"/>
              <a:t>Documentation:</a:t>
            </a:r>
          </a:p>
          <a:p>
            <a:r>
              <a:rPr lang="en-US" dirty="0"/>
              <a:t>Provides evidence of transactions</a:t>
            </a:r>
          </a:p>
          <a:p>
            <a:r>
              <a:rPr lang="en-US" dirty="0"/>
              <a:t>Supports accountability</a:t>
            </a:r>
          </a:p>
          <a:p>
            <a:r>
              <a:rPr lang="en-US" dirty="0"/>
              <a:t>Protects the organization during audits</a:t>
            </a:r>
          </a:p>
          <a:p>
            <a:r>
              <a:rPr lang="en-US" dirty="0"/>
              <a:t>Provides narratives</a:t>
            </a:r>
          </a:p>
        </p:txBody>
      </p:sp>
    </p:spTree>
    <p:extLst>
      <p:ext uri="{BB962C8B-B14F-4D97-AF65-F5344CB8AC3E}">
        <p14:creationId xmlns:p14="http://schemas.microsoft.com/office/powerpoint/2010/main" val="1616688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9382"/>
            <a:ext cx="10515600" cy="5927581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Essential Documents</a:t>
            </a:r>
          </a:p>
          <a:p>
            <a:r>
              <a:rPr lang="en-US" dirty="0"/>
              <a:t>Receipts</a:t>
            </a:r>
          </a:p>
          <a:p>
            <a:r>
              <a:rPr lang="en-US" dirty="0"/>
              <a:t>Payment vouchers</a:t>
            </a:r>
          </a:p>
          <a:p>
            <a:r>
              <a:rPr lang="en-US" dirty="0"/>
              <a:t>Bank statements</a:t>
            </a:r>
          </a:p>
          <a:p>
            <a:r>
              <a:rPr lang="en-US" dirty="0"/>
              <a:t>Attendance records</a:t>
            </a:r>
          </a:p>
          <a:p>
            <a:r>
              <a:rPr lang="en-US" dirty="0"/>
              <a:t>Approval memos</a:t>
            </a:r>
          </a:p>
          <a:p>
            <a:r>
              <a:rPr lang="en-US" dirty="0"/>
              <a:t>Inventory records</a:t>
            </a:r>
          </a:p>
          <a:p>
            <a:pPr algn="ctr"/>
            <a:r>
              <a:rPr lang="en-US" b="1" dirty="0"/>
              <a:t>Documentation Rules</a:t>
            </a:r>
          </a:p>
          <a:p>
            <a:r>
              <a:rPr lang="en-US" dirty="0"/>
              <a:t>Keep records organized</a:t>
            </a:r>
          </a:p>
          <a:p>
            <a:r>
              <a:rPr lang="en-US" dirty="0"/>
              <a:t>Avoid missing signatures</a:t>
            </a:r>
          </a:p>
          <a:p>
            <a:r>
              <a:rPr lang="en-US" dirty="0"/>
              <a:t>File documents safely</a:t>
            </a:r>
          </a:p>
          <a:p>
            <a:r>
              <a:rPr lang="en-US" dirty="0"/>
              <a:t>Maintain confidentiality where necessary</a:t>
            </a:r>
          </a:p>
        </p:txBody>
      </p:sp>
    </p:spTree>
    <p:extLst>
      <p:ext uri="{BB962C8B-B14F-4D97-AF65-F5344CB8AC3E}">
        <p14:creationId xmlns:p14="http://schemas.microsoft.com/office/powerpoint/2010/main" val="3911604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Controls and Audit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0145"/>
            <a:ext cx="10515600" cy="4904510"/>
          </a:xfrm>
        </p:spPr>
        <p:txBody>
          <a:bodyPr>
            <a:normAutofit/>
          </a:bodyPr>
          <a:lstStyle/>
          <a:p>
            <a:r>
              <a:rPr lang="en-US" dirty="0"/>
              <a:t>What are Internal Controls?</a:t>
            </a:r>
          </a:p>
          <a:p>
            <a:r>
              <a:rPr lang="en-US" dirty="0"/>
              <a:t>Processes designed to:</a:t>
            </a:r>
          </a:p>
          <a:p>
            <a:r>
              <a:rPr lang="en-US" dirty="0"/>
              <a:t>Prevent fraud</a:t>
            </a:r>
          </a:p>
          <a:p>
            <a:r>
              <a:rPr lang="en-US" dirty="0"/>
              <a:t>Detect errors</a:t>
            </a:r>
          </a:p>
          <a:p>
            <a:r>
              <a:rPr lang="en-US" dirty="0"/>
              <a:t>Ensure compliance</a:t>
            </a:r>
          </a:p>
          <a:p>
            <a:pPr algn="ctr"/>
            <a:r>
              <a:rPr lang="en-US" b="1" dirty="0"/>
              <a:t>Examples:</a:t>
            </a:r>
          </a:p>
          <a:p>
            <a:r>
              <a:rPr lang="en-US" dirty="0"/>
              <a:t>Dual signatories for payments</a:t>
            </a:r>
          </a:p>
          <a:p>
            <a:r>
              <a:rPr lang="en-US" dirty="0"/>
              <a:t>Approval hierarchy</a:t>
            </a:r>
          </a:p>
          <a:p>
            <a:r>
              <a:rPr lang="en-US" dirty="0"/>
              <a:t>Cash handling procedures</a:t>
            </a:r>
          </a:p>
          <a:p>
            <a:r>
              <a:rPr lang="en-US" dirty="0"/>
              <a:t>Regular reconciliation of accounts</a:t>
            </a:r>
          </a:p>
        </p:txBody>
      </p:sp>
    </p:spTree>
    <p:extLst>
      <p:ext uri="{BB962C8B-B14F-4D97-AF65-F5344CB8AC3E}">
        <p14:creationId xmlns:p14="http://schemas.microsoft.com/office/powerpoint/2010/main" val="715579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40327"/>
            <a:ext cx="10515600" cy="5636636"/>
          </a:xfrm>
        </p:spPr>
        <p:txBody>
          <a:bodyPr/>
          <a:lstStyle/>
          <a:p>
            <a:pPr algn="ctr"/>
            <a:r>
              <a:rPr lang="en-US" b="1" dirty="0"/>
              <a:t>Audit Culture:</a:t>
            </a:r>
          </a:p>
          <a:p>
            <a:r>
              <a:rPr lang="en-US" dirty="0"/>
              <a:t>An audit is not punishment, it is protection.</a:t>
            </a:r>
          </a:p>
          <a:p>
            <a:endParaRPr lang="en-US" dirty="0"/>
          </a:p>
          <a:p>
            <a:pPr algn="ctr"/>
            <a:r>
              <a:rPr lang="en-US" b="1" dirty="0"/>
              <a:t>Benefits of Audits:</a:t>
            </a:r>
          </a:p>
          <a:p>
            <a:r>
              <a:rPr lang="en-US" dirty="0"/>
              <a:t>Improves transparency</a:t>
            </a:r>
          </a:p>
          <a:p>
            <a:r>
              <a:rPr lang="en-US" dirty="0"/>
              <a:t>Identifies weaknesses</a:t>
            </a:r>
          </a:p>
          <a:p>
            <a:r>
              <a:rPr lang="en-US" dirty="0"/>
              <a:t>Encourages accountability</a:t>
            </a:r>
          </a:p>
          <a:p>
            <a:r>
              <a:rPr lang="en-US" dirty="0"/>
              <a:t>Builds public confidence</a:t>
            </a:r>
          </a:p>
        </p:txBody>
      </p:sp>
    </p:spTree>
    <p:extLst>
      <p:ext uri="{BB962C8B-B14F-4D97-AF65-F5344CB8AC3E}">
        <p14:creationId xmlns:p14="http://schemas.microsoft.com/office/powerpoint/2010/main" val="3450452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</p:spPr>
        <p:txBody>
          <a:bodyPr/>
          <a:lstStyle/>
          <a:p>
            <a:pPr algn="ctr"/>
            <a:r>
              <a:rPr lang="en-US" dirty="0"/>
              <a:t>Leadership in the Vincentian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3782"/>
            <a:ext cx="10515600" cy="5597236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Definition:</a:t>
            </a:r>
          </a:p>
          <a:p>
            <a:r>
              <a:rPr lang="en-US" dirty="0"/>
              <a:t> Leadership in SSVP is stewardship + accompaniment. </a:t>
            </a:r>
          </a:p>
          <a:p>
            <a:r>
              <a:rPr lang="en-US" b="1" dirty="0"/>
              <a:t>Stewardship: </a:t>
            </a:r>
          </a:p>
          <a:p>
            <a:r>
              <a:rPr lang="en-US" dirty="0"/>
              <a:t>You hold the Conference, its money, its reputation, and its mission in trust for Christ and the poor. You do not own it.</a:t>
            </a:r>
          </a:p>
          <a:p>
            <a:r>
              <a:rPr lang="en-US" b="1" dirty="0"/>
              <a:t>Accompaniment:</a:t>
            </a:r>
          </a:p>
          <a:p>
            <a:r>
              <a:rPr lang="en-US" dirty="0"/>
              <a:t> You walk with members and the poor, not ahead of them giving orders. You listen, discern, act together.</a:t>
            </a:r>
          </a:p>
          <a:p>
            <a:r>
              <a:rPr lang="en-US" b="1" dirty="0"/>
              <a:t>Rule of the SSVP, Part 3, Art. 1.1: </a:t>
            </a:r>
          </a:p>
          <a:p>
            <a:r>
              <a:rPr lang="en-US" dirty="0"/>
              <a:t>The President’s role is to “animate the Conference in the spirit of St. Vincent.” Animate = give life, not command.</a:t>
            </a:r>
          </a:p>
          <a:p>
            <a:r>
              <a:rPr lang="en-US" b="1" dirty="0"/>
              <a:t>Bottom line: </a:t>
            </a:r>
          </a:p>
          <a:p>
            <a:r>
              <a:rPr lang="en-US" dirty="0"/>
              <a:t>If the poor are better served because you led, you led well. If only your authority increased, you missed the point.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987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Leadership Styles Useful for Vincentians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1673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Servant Leadership:</a:t>
            </a:r>
            <a:r>
              <a:rPr lang="en-US" dirty="0"/>
              <a:t>	</a:t>
            </a:r>
          </a:p>
          <a:p>
            <a:r>
              <a:rPr lang="en-US" dirty="0"/>
              <a:t>President asks: “What do you need to visit the poor better?” Removes obstacles, washes feet.	Daily. This is the default Vincentian style.	</a:t>
            </a:r>
          </a:p>
          <a:p>
            <a:r>
              <a:rPr lang="en-US" dirty="0"/>
              <a:t>If you do everything yourself, members do not grow</a:t>
            </a:r>
          </a:p>
          <a:p>
            <a:r>
              <a:rPr lang="en-US" b="1" dirty="0"/>
              <a:t>Participative/Democratic:</a:t>
            </a:r>
            <a:r>
              <a:rPr lang="en-US" dirty="0"/>
              <a:t>	</a:t>
            </a:r>
          </a:p>
          <a:p>
            <a:r>
              <a:rPr lang="en-US" dirty="0"/>
              <a:t>Decisions on budget, home visits, new members are made after hearing everyone at meeting.	For planning, budgeting, conflict resolution.	Too slow in emergencies.</a:t>
            </a:r>
          </a:p>
          <a:p>
            <a:r>
              <a:rPr lang="en-US" b="1" dirty="0"/>
              <a:t>Transformational:</a:t>
            </a:r>
            <a:r>
              <a:rPr lang="en-US" dirty="0"/>
              <a:t>	</a:t>
            </a:r>
          </a:p>
          <a:p>
            <a:r>
              <a:rPr lang="en-US" dirty="0"/>
              <a:t>You cast a vision: “This year we will visit 50 more families and start a youth group.” You inspire members to rise to it.	</a:t>
            </a:r>
          </a:p>
          <a:p>
            <a:r>
              <a:rPr lang="en-US" dirty="0"/>
              <a:t>When Conference is stagnant or needs renewal.	</a:t>
            </a:r>
          </a:p>
          <a:p>
            <a:r>
              <a:rPr lang="en-US" dirty="0"/>
              <a:t>Can feel like empty talk if not backed by action.</a:t>
            </a:r>
          </a:p>
        </p:txBody>
      </p:sp>
    </p:spTree>
    <p:extLst>
      <p:ext uri="{BB962C8B-B14F-4D97-AF65-F5344CB8AC3E}">
        <p14:creationId xmlns:p14="http://schemas.microsoft.com/office/powerpoint/2010/main" val="2046872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0109"/>
            <a:ext cx="10515600" cy="5996854"/>
          </a:xfrm>
        </p:spPr>
        <p:txBody>
          <a:bodyPr/>
          <a:lstStyle/>
          <a:p>
            <a:r>
              <a:rPr lang="en-US" b="1" dirty="0"/>
              <a:t>Situational:</a:t>
            </a:r>
            <a:r>
              <a:rPr lang="en-US" dirty="0"/>
              <a:t>	</a:t>
            </a:r>
          </a:p>
          <a:p>
            <a:r>
              <a:rPr lang="en-US" dirty="0"/>
              <a:t>You adjust: Give clear instructions to new member, give freedom to experienced Treasurer.	</a:t>
            </a:r>
          </a:p>
          <a:p>
            <a:r>
              <a:rPr lang="en-US" dirty="0"/>
              <a:t>When you have mixed experience levels.	</a:t>
            </a:r>
          </a:p>
          <a:p>
            <a:r>
              <a:rPr lang="en-US" dirty="0"/>
              <a:t>Can look inconsistent if not explained.</a:t>
            </a:r>
          </a:p>
          <a:p>
            <a:r>
              <a:rPr lang="en-US" b="1" dirty="0"/>
              <a:t>Transactional:</a:t>
            </a:r>
            <a:r>
              <a:rPr lang="en-US" dirty="0"/>
              <a:t>	</a:t>
            </a:r>
          </a:p>
          <a:p>
            <a:r>
              <a:rPr lang="en-US" dirty="0"/>
              <a:t>“If you complete 10 home visits, you’ll be nominated for Council.” Rewards/punishments for tasks.	</a:t>
            </a:r>
          </a:p>
          <a:p>
            <a:r>
              <a:rPr lang="en-US" dirty="0"/>
              <a:t>For admin tasks, deadlines, reporting.	</a:t>
            </a:r>
          </a:p>
          <a:p>
            <a:r>
              <a:rPr lang="en-US" dirty="0"/>
              <a:t>Kills spirit if it is all about rewards. SSVP is not a job.</a:t>
            </a:r>
          </a:p>
          <a:p>
            <a:r>
              <a:rPr lang="en-US" b="1" dirty="0"/>
              <a:t>Laissez-faire:</a:t>
            </a:r>
          </a:p>
        </p:txBody>
      </p:sp>
    </p:spTree>
    <p:extLst>
      <p:ext uri="{BB962C8B-B14F-4D97-AF65-F5344CB8AC3E}">
        <p14:creationId xmlns:p14="http://schemas.microsoft.com/office/powerpoint/2010/main" val="1898644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1"/>
            <a:ext cx="10515600" cy="803563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dirty="0"/>
              <a:t>Types/Roles of Leadership in SSVP Structure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8364"/>
            <a:ext cx="10515600" cy="506859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1. Spiritual Leader, The Spiritual Advisor:</a:t>
            </a:r>
          </a:p>
          <a:p>
            <a:r>
              <a:rPr lang="en-US" dirty="0"/>
              <a:t>Keeps the Conference rooted in Gospel and St. Vincent’s charism.</a:t>
            </a:r>
          </a:p>
          <a:p>
            <a:r>
              <a:rPr lang="en-US" b="1" dirty="0"/>
              <a:t>Role: </a:t>
            </a:r>
          </a:p>
          <a:p>
            <a:r>
              <a:rPr lang="en-US" dirty="0"/>
              <a:t>Pray, reflect on Scripture, challenge decisions that drift from mission.</a:t>
            </a:r>
          </a:p>
          <a:p>
            <a:r>
              <a:rPr lang="en-US" dirty="0"/>
              <a:t>Without this, SSVP becomes just another NGO.</a:t>
            </a:r>
          </a:p>
          <a:p>
            <a:pPr marL="0" indent="0">
              <a:buNone/>
            </a:pPr>
            <a:r>
              <a:rPr lang="en-US" b="1" dirty="0"/>
              <a:t>2. Administrative Leader, The President:</a:t>
            </a:r>
          </a:p>
          <a:p>
            <a:r>
              <a:rPr lang="en-US" dirty="0"/>
              <a:t>Animates, chairs meetings, represents Conference, ensures Rule is followed.</a:t>
            </a:r>
          </a:p>
          <a:p>
            <a:r>
              <a:rPr lang="en-US" b="1" dirty="0"/>
              <a:t>Role: </a:t>
            </a:r>
          </a:p>
          <a:p>
            <a:r>
              <a:rPr lang="en-US" dirty="0"/>
              <a:t>Discern, decide, delegate, follow up. Not to do all the 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4592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7927"/>
            <a:ext cx="10515600" cy="617912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Stewardship Leader, The Treasurer:</a:t>
            </a:r>
          </a:p>
          <a:p>
            <a:r>
              <a:rPr lang="en-US" dirty="0"/>
              <a:t>Guardian of financial integrity. </a:t>
            </a:r>
          </a:p>
          <a:p>
            <a:r>
              <a:rPr lang="en-US" dirty="0"/>
              <a:t>Says “no” when needed.</a:t>
            </a:r>
          </a:p>
          <a:p>
            <a:r>
              <a:rPr lang="en-US" dirty="0"/>
              <a:t> </a:t>
            </a:r>
            <a:r>
              <a:rPr lang="en-US" b="1" dirty="0"/>
              <a:t>Role:</a:t>
            </a:r>
            <a:r>
              <a:rPr lang="en-US" dirty="0"/>
              <a:t> </a:t>
            </a:r>
          </a:p>
          <a:p>
            <a:r>
              <a:rPr lang="en-US" dirty="0"/>
              <a:t>Budget, report, protect funds. This is a leadership role, not just bookkeeping.</a:t>
            </a:r>
          </a:p>
          <a:p>
            <a:r>
              <a:rPr lang="en-US" b="1" dirty="0"/>
              <a:t>Operational Leader, The Home Visit Coordinator:</a:t>
            </a:r>
          </a:p>
          <a:p>
            <a:r>
              <a:rPr lang="en-US" dirty="0"/>
              <a:t>Makes sure visits happen, pairings work, cases are followed up.</a:t>
            </a:r>
          </a:p>
          <a:p>
            <a:r>
              <a:rPr lang="en-US" b="1" dirty="0"/>
              <a:t>Role: </a:t>
            </a:r>
          </a:p>
          <a:p>
            <a:r>
              <a:rPr lang="en-US" dirty="0"/>
              <a:t>Organize, support, troubleshoot.</a:t>
            </a:r>
          </a:p>
          <a:p>
            <a:r>
              <a:rPr lang="en-US" b="1" dirty="0"/>
              <a:t>Emerging Leader, The Young Member:</a:t>
            </a:r>
          </a:p>
          <a:p>
            <a:r>
              <a:rPr lang="en-US" dirty="0"/>
              <a:t> Brings energy, new ideas, connects to youth.</a:t>
            </a:r>
          </a:p>
          <a:p>
            <a:r>
              <a:rPr lang="en-US" dirty="0"/>
              <a:t> </a:t>
            </a:r>
            <a:r>
              <a:rPr lang="en-US" b="1" dirty="0"/>
              <a:t>Role: </a:t>
            </a:r>
          </a:p>
          <a:p>
            <a:r>
              <a:rPr lang="en-US" dirty="0"/>
              <a:t>Challenge old habits, lead youth initiatives, be mentored.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399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5526"/>
            <a:ext cx="10515600" cy="6165273"/>
          </a:xfrm>
        </p:spPr>
        <p:txBody>
          <a:bodyPr>
            <a:normAutofit/>
          </a:bodyPr>
          <a:lstStyle/>
          <a:p>
            <a:r>
              <a:rPr lang="en-US" dirty="0"/>
              <a:t>Key point: </a:t>
            </a:r>
          </a:p>
          <a:p>
            <a:r>
              <a:rPr lang="en-US" dirty="0"/>
              <a:t>Leadership is not only the President. </a:t>
            </a:r>
          </a:p>
          <a:p>
            <a:r>
              <a:rPr lang="en-US" dirty="0"/>
              <a:t>A Conference dies when only one person leads.</a:t>
            </a:r>
          </a:p>
          <a:p>
            <a:r>
              <a:rPr lang="en-US" dirty="0"/>
              <a:t> Everyone leads somewhere</a:t>
            </a:r>
          </a:p>
          <a:p>
            <a:r>
              <a:rPr lang="en-US" dirty="0"/>
              <a:t>Vincentian Marks of Good Leadership:</a:t>
            </a:r>
          </a:p>
          <a:p>
            <a:r>
              <a:rPr lang="en-US" dirty="0"/>
              <a:t>If you want to check yourself, use these:</a:t>
            </a:r>
          </a:p>
          <a:p>
            <a:endParaRPr lang="en-US" dirty="0"/>
          </a:p>
          <a:p>
            <a:r>
              <a:rPr lang="en-US" dirty="0"/>
              <a:t>1. Humility: You don’t need credit. St. Vincent said “We are nothing.”</a:t>
            </a:r>
          </a:p>
          <a:p>
            <a:r>
              <a:rPr lang="en-US" dirty="0"/>
              <a:t>2. Listening: You hear the quiet member and the poor before you speak.</a:t>
            </a:r>
          </a:p>
          <a:p>
            <a:r>
              <a:rPr lang="en-US" dirty="0"/>
              <a:t>3. Discernment: You don’t decide fast. You pray, reflect, consult.</a:t>
            </a:r>
          </a:p>
          <a:p>
            <a:r>
              <a:rPr lang="en-US" dirty="0"/>
              <a:t>4. Courage: You confront favoritism, misuse of funds, or neglect of the poor.</a:t>
            </a:r>
          </a:p>
          <a:p>
            <a:r>
              <a:rPr lang="en-US" dirty="0"/>
              <a:t>5. Availability: The poor and members can reach you. You don’t hide behind title.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543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Quick Self-Check for Vincentian Leaders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Ask after each meeting:</a:t>
            </a:r>
          </a:p>
          <a:p>
            <a:r>
              <a:rPr lang="en-US" dirty="0"/>
              <a:t>Did the poor get better served this month because of my leadership?</a:t>
            </a:r>
          </a:p>
          <a:p>
            <a:r>
              <a:rPr lang="en-US" dirty="0"/>
              <a:t>Did at least one member feel more confident to serve?</a:t>
            </a:r>
          </a:p>
          <a:p>
            <a:r>
              <a:rPr lang="en-US" dirty="0"/>
              <a:t>Did we follow the Rule and act with integrity?</a:t>
            </a:r>
          </a:p>
          <a:p>
            <a:r>
              <a:rPr lang="en-US" dirty="0"/>
              <a:t>Did I listen more than I talked?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777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1057"/>
          </a:xfrm>
        </p:spPr>
        <p:txBody>
          <a:bodyPr/>
          <a:lstStyle/>
          <a:p>
            <a:r>
              <a:rPr lang="en-US" dirty="0"/>
              <a:t>Ethical Leadership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0144"/>
            <a:ext cx="10515600" cy="494607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Ethical Leaders:</a:t>
            </a:r>
          </a:p>
          <a:p>
            <a:r>
              <a:rPr lang="en-US" dirty="0"/>
              <a:t>Lead by example</a:t>
            </a:r>
          </a:p>
          <a:p>
            <a:r>
              <a:rPr lang="en-US" dirty="0"/>
              <a:t>Are accountable</a:t>
            </a:r>
          </a:p>
          <a:p>
            <a:r>
              <a:rPr lang="en-US" dirty="0"/>
              <a:t>Avoid favoritism and corruption</a:t>
            </a:r>
          </a:p>
          <a:p>
            <a:r>
              <a:rPr lang="en-US" dirty="0"/>
              <a:t>Promote fairness and honesty</a:t>
            </a:r>
          </a:p>
          <a:p>
            <a:pPr algn="ctr"/>
            <a:r>
              <a:rPr lang="en-US" b="1" dirty="0"/>
              <a:t>Vincentian Leadership Values:</a:t>
            </a:r>
          </a:p>
          <a:p>
            <a:r>
              <a:rPr lang="en-US" dirty="0"/>
              <a:t>Humility</a:t>
            </a:r>
          </a:p>
          <a:p>
            <a:r>
              <a:rPr lang="en-US" dirty="0"/>
              <a:t>Service</a:t>
            </a:r>
          </a:p>
          <a:p>
            <a:r>
              <a:rPr lang="en-US" dirty="0"/>
              <a:t>Stewardship</a:t>
            </a:r>
          </a:p>
          <a:p>
            <a:r>
              <a:rPr lang="en-US" dirty="0"/>
              <a:t>Responsibility</a:t>
            </a:r>
          </a:p>
        </p:txBody>
      </p:sp>
    </p:spTree>
    <p:extLst>
      <p:ext uri="{BB962C8B-B14F-4D97-AF65-F5344CB8AC3E}">
        <p14:creationId xmlns:p14="http://schemas.microsoft.com/office/powerpoint/2010/main" val="3277244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72837"/>
            <a:ext cx="8728364" cy="3505200"/>
          </a:xfrm>
        </p:spPr>
        <p:txBody>
          <a:bodyPr>
            <a:normAutofit/>
          </a:bodyPr>
          <a:lstStyle/>
          <a:p>
            <a:r>
              <a:rPr lang="en-US" sz="2800" b="1" dirty="0"/>
              <a:t>Leaders Must:</a:t>
            </a:r>
            <a:br>
              <a:rPr lang="en-US" sz="2800" b="1" dirty="0"/>
            </a:br>
            <a:r>
              <a:rPr lang="en-US" sz="2800" dirty="0"/>
              <a:t>1. Protect organizational resources</a:t>
            </a:r>
            <a:br>
              <a:rPr lang="en-US" sz="2800" dirty="0"/>
            </a:br>
            <a:r>
              <a:rPr lang="en-US" sz="2800" dirty="0"/>
              <a:t>2. Encourage ethical behavior</a:t>
            </a:r>
            <a:br>
              <a:rPr lang="en-US" sz="2800" dirty="0"/>
            </a:br>
            <a:r>
              <a:rPr lang="en-US" sz="2800" dirty="0"/>
              <a:t>3. Address misconduct promptly</a:t>
            </a:r>
          </a:p>
        </p:txBody>
      </p:sp>
    </p:spTree>
    <p:extLst>
      <p:ext uri="{BB962C8B-B14F-4D97-AF65-F5344CB8AC3E}">
        <p14:creationId xmlns:p14="http://schemas.microsoft.com/office/powerpoint/2010/main" val="3595908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8473" y="365126"/>
            <a:ext cx="8659092" cy="992620"/>
          </a:xfrm>
        </p:spPr>
        <p:txBody>
          <a:bodyPr/>
          <a:lstStyle/>
          <a:p>
            <a:r>
              <a:rPr lang="en-US" dirty="0"/>
              <a:t>Trust and Credibility in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7746"/>
            <a:ext cx="10515600" cy="4819217"/>
          </a:xfrm>
        </p:spPr>
        <p:txBody>
          <a:bodyPr/>
          <a:lstStyle/>
          <a:p>
            <a:r>
              <a:rPr lang="en-US" b="1" dirty="0"/>
              <a:t>Trust is Earned Through:</a:t>
            </a:r>
          </a:p>
          <a:p>
            <a:r>
              <a:rPr lang="en-US" dirty="0"/>
              <a:t>Consistent honesty</a:t>
            </a:r>
          </a:p>
          <a:p>
            <a:r>
              <a:rPr lang="en-US" dirty="0"/>
              <a:t>Responsible financial management</a:t>
            </a:r>
          </a:p>
          <a:p>
            <a:r>
              <a:rPr lang="en-US" dirty="0"/>
              <a:t>Transparency in decision-making</a:t>
            </a:r>
          </a:p>
          <a:p>
            <a:pPr algn="ctr"/>
            <a:r>
              <a:rPr lang="en-US" b="1" dirty="0"/>
              <a:t>Credibility Strengthens</a:t>
            </a:r>
            <a:r>
              <a:rPr lang="en-US" dirty="0"/>
              <a:t>:</a:t>
            </a:r>
          </a:p>
          <a:p>
            <a:r>
              <a:rPr lang="en-US" dirty="0"/>
              <a:t>Community confidence</a:t>
            </a:r>
          </a:p>
          <a:p>
            <a:r>
              <a:rPr lang="en-US" dirty="0"/>
              <a:t>Donor support</a:t>
            </a:r>
          </a:p>
          <a:p>
            <a:r>
              <a:rPr lang="en-US" dirty="0"/>
              <a:t>Volunteer commitment</a:t>
            </a:r>
          </a:p>
          <a:p>
            <a:r>
              <a:rPr lang="en-US" dirty="0"/>
              <a:t>Organizational impact</a:t>
            </a:r>
          </a:p>
        </p:txBody>
      </p:sp>
    </p:spTree>
    <p:extLst>
      <p:ext uri="{BB962C8B-B14F-4D97-AF65-F5344CB8AC3E}">
        <p14:creationId xmlns:p14="http://schemas.microsoft.com/office/powerpoint/2010/main" val="9837255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23455"/>
            <a:ext cx="10515600" cy="5553508"/>
          </a:xfrm>
        </p:spPr>
        <p:txBody>
          <a:bodyPr/>
          <a:lstStyle/>
          <a:p>
            <a:endParaRPr lang="en-US" b="1" dirty="0"/>
          </a:p>
          <a:p>
            <a:r>
              <a:rPr lang="en-US" b="1" dirty="0"/>
              <a:t>Without Accountability:</a:t>
            </a:r>
          </a:p>
          <a:p>
            <a:r>
              <a:rPr lang="en-US" dirty="0"/>
              <a:t>Trust declines</a:t>
            </a:r>
          </a:p>
          <a:p>
            <a:r>
              <a:rPr lang="en-US" dirty="0"/>
              <a:t>Reputation suffers</a:t>
            </a:r>
          </a:p>
          <a:p>
            <a:r>
              <a:rPr lang="en-US" dirty="0"/>
              <a:t>Mission effectiveness weakens</a:t>
            </a:r>
          </a:p>
          <a:p>
            <a:r>
              <a:rPr lang="en-US" dirty="0"/>
              <a:t>Suspicion will arise </a:t>
            </a:r>
          </a:p>
        </p:txBody>
      </p:sp>
    </p:spTree>
    <p:extLst>
      <p:ext uri="{BB962C8B-B14F-4D97-AF65-F5344CB8AC3E}">
        <p14:creationId xmlns:p14="http://schemas.microsoft.com/office/powerpoint/2010/main" val="3527913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672" y="365125"/>
            <a:ext cx="9753601" cy="757093"/>
          </a:xfrm>
        </p:spPr>
        <p:txBody>
          <a:bodyPr/>
          <a:lstStyle/>
          <a:p>
            <a:r>
              <a:rPr lang="en-US" dirty="0"/>
              <a:t>Common Risks and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2218"/>
            <a:ext cx="10515600" cy="5054745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Possible Challenges:</a:t>
            </a:r>
          </a:p>
          <a:p>
            <a:r>
              <a:rPr lang="en-US" dirty="0"/>
              <a:t>Poor record keeping</a:t>
            </a:r>
          </a:p>
          <a:p>
            <a:r>
              <a:rPr lang="en-US" dirty="0"/>
              <a:t>Unauthorized spending</a:t>
            </a:r>
          </a:p>
          <a:p>
            <a:r>
              <a:rPr lang="en-US" dirty="0"/>
              <a:t>Lack of oversight</a:t>
            </a:r>
          </a:p>
          <a:p>
            <a:r>
              <a:rPr lang="en-US" dirty="0"/>
              <a:t>Delayed reporting</a:t>
            </a:r>
          </a:p>
          <a:p>
            <a:r>
              <a:rPr lang="en-US" dirty="0"/>
              <a:t>Conflict of interest</a:t>
            </a:r>
          </a:p>
          <a:p>
            <a:pPr algn="ctr"/>
            <a:r>
              <a:rPr lang="en-US" b="1" dirty="0"/>
              <a:t>Solutions:</a:t>
            </a:r>
          </a:p>
          <a:p>
            <a:r>
              <a:rPr lang="en-US" dirty="0"/>
              <a:t>Continuous training</a:t>
            </a:r>
          </a:p>
          <a:p>
            <a:r>
              <a:rPr lang="en-US" dirty="0"/>
              <a:t>Strong supervision</a:t>
            </a:r>
          </a:p>
          <a:p>
            <a:r>
              <a:rPr lang="en-US" dirty="0"/>
              <a:t>Clear financial policies</a:t>
            </a:r>
          </a:p>
          <a:p>
            <a:r>
              <a:rPr lang="en-US" dirty="0"/>
              <a:t>Regular audits</a:t>
            </a:r>
          </a:p>
          <a:p>
            <a:r>
              <a:rPr lang="en-US" dirty="0"/>
              <a:t>Ethical mentoring</a:t>
            </a:r>
          </a:p>
        </p:txBody>
      </p:sp>
    </p:spTree>
    <p:extLst>
      <p:ext uri="{BB962C8B-B14F-4D97-AF65-F5344CB8AC3E}">
        <p14:creationId xmlns:p14="http://schemas.microsoft.com/office/powerpoint/2010/main" val="23331869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490" y="365126"/>
            <a:ext cx="9712037" cy="770948"/>
          </a:xfrm>
        </p:spPr>
        <p:txBody>
          <a:bodyPr/>
          <a:lstStyle/>
          <a:p>
            <a:r>
              <a:rPr lang="en-US" dirty="0"/>
              <a:t>Practical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7018"/>
            <a:ext cx="10515600" cy="4749945"/>
          </a:xfrm>
        </p:spPr>
        <p:txBody>
          <a:bodyPr/>
          <a:lstStyle/>
          <a:p>
            <a:pPr algn="ctr"/>
            <a:r>
              <a:rPr lang="en-US" b="1" dirty="0"/>
              <a:t>Action Steps for Vincentian Conferences:</a:t>
            </a:r>
          </a:p>
          <a:p>
            <a:r>
              <a:rPr lang="en-US" dirty="0"/>
              <a:t>Establish clear financial policies</a:t>
            </a:r>
          </a:p>
          <a:p>
            <a:r>
              <a:rPr lang="en-US" dirty="0"/>
              <a:t>Train members regularly</a:t>
            </a:r>
          </a:p>
          <a:p>
            <a:r>
              <a:rPr lang="en-US" dirty="0"/>
              <a:t>Use standardized reporting templates</a:t>
            </a:r>
          </a:p>
          <a:p>
            <a:r>
              <a:rPr lang="en-US" dirty="0"/>
              <a:t>Conduct periodic audits</a:t>
            </a:r>
          </a:p>
          <a:p>
            <a:r>
              <a:rPr lang="en-US" dirty="0"/>
              <a:t>Encourage openness and accountability</a:t>
            </a:r>
          </a:p>
          <a:p>
            <a:r>
              <a:rPr lang="en-US" dirty="0"/>
              <a:t>Maintain proper documentation</a:t>
            </a:r>
          </a:p>
          <a:p>
            <a:r>
              <a:rPr lang="en-US" dirty="0"/>
              <a:t>Foster ethical leadership culture</a:t>
            </a:r>
          </a:p>
        </p:txBody>
      </p:sp>
    </p:spTree>
    <p:extLst>
      <p:ext uri="{BB962C8B-B14F-4D97-AF65-F5344CB8AC3E}">
        <p14:creationId xmlns:p14="http://schemas.microsoft.com/office/powerpoint/2010/main" val="2151303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74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Difference between Transparency and Accountability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Transparency:</a:t>
            </a:r>
          </a:p>
          <a:p>
            <a:r>
              <a:rPr lang="en-US" dirty="0"/>
              <a:t>Transparency means being open and clear about actions, decisions, processes, or information.</a:t>
            </a:r>
          </a:p>
          <a:p>
            <a:r>
              <a:rPr lang="en-US" dirty="0"/>
              <a:t>It focuses on visibility.</a:t>
            </a:r>
          </a:p>
          <a:p>
            <a:r>
              <a:rPr lang="en-US" dirty="0"/>
              <a:t>People can see what is happening and understand why.</a:t>
            </a:r>
          </a:p>
          <a:p>
            <a:r>
              <a:rPr lang="en-US" dirty="0"/>
              <a:t>Example: </a:t>
            </a:r>
          </a:p>
          <a:p>
            <a:r>
              <a:rPr lang="en-US" dirty="0"/>
              <a:t>A government publishing its budget online for citizens to review.</a:t>
            </a:r>
          </a:p>
          <a:p>
            <a:r>
              <a:rPr lang="en-US" dirty="0"/>
              <a:t>Think of transparency as:</a:t>
            </a:r>
          </a:p>
          <a:p>
            <a:r>
              <a:rPr lang="en-US" dirty="0"/>
              <a:t>“We are showing you what we did.”</a:t>
            </a:r>
          </a:p>
        </p:txBody>
      </p:sp>
    </p:spTree>
    <p:extLst>
      <p:ext uri="{BB962C8B-B14F-4D97-AF65-F5344CB8AC3E}">
        <p14:creationId xmlns:p14="http://schemas.microsoft.com/office/powerpoint/2010/main" val="40485671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4909"/>
            <a:ext cx="10515600" cy="5692054"/>
          </a:xfrm>
        </p:spPr>
        <p:txBody>
          <a:bodyPr/>
          <a:lstStyle/>
          <a:p>
            <a:endParaRPr lang="en-US" b="1" dirty="0"/>
          </a:p>
          <a:p>
            <a:r>
              <a:rPr lang="en-US" b="1" dirty="0"/>
              <a:t>Accountability:</a:t>
            </a:r>
          </a:p>
          <a:p>
            <a:r>
              <a:rPr lang="en-US" dirty="0"/>
              <a:t>Accountability means being responsible for actions and being answerable for results or mistakes.</a:t>
            </a:r>
          </a:p>
          <a:p>
            <a:r>
              <a:rPr lang="en-US" dirty="0"/>
              <a:t>It focuses on responsibility and consequences.</a:t>
            </a:r>
          </a:p>
          <a:p>
            <a:r>
              <a:rPr lang="en-US" dirty="0"/>
              <a:t>A person or organization must explain decisions and accept praise or blame.</a:t>
            </a:r>
          </a:p>
          <a:p>
            <a:r>
              <a:rPr lang="en-US" dirty="0"/>
              <a:t>Example: An official being investigated or removed for misusing public funds.</a:t>
            </a:r>
          </a:p>
          <a:p>
            <a:r>
              <a:rPr lang="en-US" dirty="0"/>
              <a:t>Think of accountability as:</a:t>
            </a:r>
          </a:p>
          <a:p>
            <a:r>
              <a:rPr lang="en-US" dirty="0"/>
              <a:t>“We are responsible for what we did.”</a:t>
            </a:r>
          </a:p>
        </p:txBody>
      </p:sp>
    </p:spTree>
    <p:extLst>
      <p:ext uri="{BB962C8B-B14F-4D97-AF65-F5344CB8AC3E}">
        <p14:creationId xmlns:p14="http://schemas.microsoft.com/office/powerpoint/2010/main" val="35896202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Quick Comparison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Transparency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Openness</a:t>
            </a:r>
          </a:p>
          <a:p>
            <a:r>
              <a:rPr lang="en-US" dirty="0"/>
              <a:t>Sharing information</a:t>
            </a:r>
          </a:p>
          <a:p>
            <a:r>
              <a:rPr lang="en-US" dirty="0"/>
              <a:t>What happened?”</a:t>
            </a:r>
          </a:p>
          <a:p>
            <a:r>
              <a:rPr lang="en-US" dirty="0"/>
              <a:t>Builds trust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Accountability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Responsibility</a:t>
            </a:r>
          </a:p>
          <a:p>
            <a:r>
              <a:rPr lang="en-US" dirty="0"/>
              <a:t>Answering for actions</a:t>
            </a:r>
          </a:p>
          <a:p>
            <a:r>
              <a:rPr lang="en-US" dirty="0"/>
              <a:t>“Who is responsible?”</a:t>
            </a:r>
          </a:p>
          <a:p>
            <a:r>
              <a:rPr lang="en-US" dirty="0"/>
              <a:t>Enforces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33446003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4654" y="171162"/>
            <a:ext cx="5597237" cy="840220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2218"/>
            <a:ext cx="10515600" cy="5054745"/>
          </a:xfrm>
        </p:spPr>
        <p:txBody>
          <a:bodyPr/>
          <a:lstStyle/>
          <a:p>
            <a:r>
              <a:rPr lang="en-US" b="1" dirty="0"/>
              <a:t>Key Message:</a:t>
            </a:r>
          </a:p>
          <a:p>
            <a:r>
              <a:rPr lang="en-US" dirty="0"/>
              <a:t>Integrity and accountability are essential to authentic Vincentian service.</a:t>
            </a:r>
          </a:p>
          <a:p>
            <a:pPr algn="ctr"/>
            <a:r>
              <a:rPr lang="en-US" b="1" dirty="0"/>
              <a:t>Remember:</a:t>
            </a:r>
          </a:p>
          <a:p>
            <a:r>
              <a:rPr lang="en-US" dirty="0"/>
              <a:t>Every donation is a sacred trust</a:t>
            </a:r>
          </a:p>
          <a:p>
            <a:r>
              <a:rPr lang="en-US" dirty="0"/>
              <a:t>Ethical leadership strengthens mission impact</a:t>
            </a:r>
          </a:p>
          <a:p>
            <a:r>
              <a:rPr lang="en-US" dirty="0"/>
              <a:t>Transparency protects both the organization and the poor we serve</a:t>
            </a:r>
          </a:p>
          <a:p>
            <a:r>
              <a:rPr lang="en-US" dirty="0"/>
              <a:t>“Faithful stewardship reflects faithful service.”</a:t>
            </a:r>
          </a:p>
        </p:txBody>
      </p:sp>
    </p:spTree>
    <p:extLst>
      <p:ext uri="{BB962C8B-B14F-4D97-AF65-F5344CB8AC3E}">
        <p14:creationId xmlns:p14="http://schemas.microsoft.com/office/powerpoint/2010/main" val="500648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r>
              <a:rPr lang="en-US" sz="6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450382269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336</TotalTime>
  <Words>1649</Words>
  <Application>Microsoft Office PowerPoint</Application>
  <PresentationFormat>Widescreen</PresentationFormat>
  <Paragraphs>286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Tw Cen MT</vt:lpstr>
      <vt:lpstr>Droplet</vt:lpstr>
      <vt:lpstr>Integrity in Action: Ethics and Financial Accountability in Vincentian Service, Building Trust Through Ethical Stewardship and Transparent Service</vt:lpstr>
      <vt:lpstr>PowerPoint Presentation</vt:lpstr>
      <vt:lpstr>Theme Verse:  1. “Whoever can be trusted with very little can also be trusted with much” Luke 16:10  2. “A good name is more desirable than great riches: to be esteemed is better than silver or gold” Proverbs 22:1  3. “Do not store up for yourselves treasures on earth, but store up for yourselves treasures in heaven” Mathew 6:19-20 </vt:lpstr>
      <vt:lpstr>Core Idea: </vt:lpstr>
      <vt:lpstr>VINCENTIAN MONEY RULE </vt:lpstr>
      <vt:lpstr>What is Vincentian Service?</vt:lpstr>
      <vt:lpstr>Why Financial Accountability Matters</vt:lpstr>
      <vt:lpstr>Understanding Integrity in Service</vt:lpstr>
      <vt:lpstr>In Vincentian Ministry:</vt:lpstr>
      <vt:lpstr>Transparent Financial Systems 1.</vt:lpstr>
      <vt:lpstr>Transparent Financial Systems 2.</vt:lpstr>
      <vt:lpstr>Reporting Standards</vt:lpstr>
      <vt:lpstr>PowerPoint Presentation</vt:lpstr>
      <vt:lpstr>Proper Documentation Standards</vt:lpstr>
      <vt:lpstr>PowerPoint Presentation</vt:lpstr>
      <vt:lpstr>Internal Controls and Audit Culture</vt:lpstr>
      <vt:lpstr>PowerPoint Presentation</vt:lpstr>
      <vt:lpstr>Leadership in the Vincentian Context</vt:lpstr>
      <vt:lpstr>Leadership Styles Useful for Vincentians</vt:lpstr>
      <vt:lpstr>PowerPoint Presentation</vt:lpstr>
      <vt:lpstr>  Types/Roles of Leadership in SSVP Structure  </vt:lpstr>
      <vt:lpstr>PowerPoint Presentation</vt:lpstr>
      <vt:lpstr>PowerPoint Presentation</vt:lpstr>
      <vt:lpstr>Quick Self-Check for Vincentian Leaders</vt:lpstr>
      <vt:lpstr>Ethical Leadership Expectations</vt:lpstr>
      <vt:lpstr>Leaders Must: 1. Protect organizational resources 2. Encourage ethical behavior 3. Address misconduct promptly</vt:lpstr>
      <vt:lpstr>Trust and Credibility in Service</vt:lpstr>
      <vt:lpstr>PowerPoint Presentation</vt:lpstr>
      <vt:lpstr>Common Risks and Challenges</vt:lpstr>
      <vt:lpstr>Practical Recommendations</vt:lpstr>
      <vt:lpstr>Difference between Transparency and Accountability</vt:lpstr>
      <vt:lpstr>PowerPoint Presentation</vt:lpstr>
      <vt:lpstr>Quick Comparison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Chiamaka B. Okoye</cp:lastModifiedBy>
  <cp:revision>27</cp:revision>
  <dcterms:created xsi:type="dcterms:W3CDTF">2026-05-07T16:49:45Z</dcterms:created>
  <dcterms:modified xsi:type="dcterms:W3CDTF">2026-05-22T11:28:49Z</dcterms:modified>
</cp:coreProperties>
</file>